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2" r:id="rId21"/>
    <p:sldId id="281" r:id="rId22"/>
    <p:sldId id="283" r:id="rId23"/>
    <p:sldId id="284" r:id="rId24"/>
    <p:sldId id="337" r:id="rId25"/>
    <p:sldId id="276" r:id="rId26"/>
    <p:sldId id="277" r:id="rId27"/>
    <p:sldId id="278" r:id="rId28"/>
    <p:sldId id="279" r:id="rId29"/>
    <p:sldId id="280"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8" r:id="rId51"/>
    <p:sldId id="305" r:id="rId52"/>
    <p:sldId id="309" r:id="rId53"/>
    <p:sldId id="306" r:id="rId54"/>
    <p:sldId id="307" r:id="rId55"/>
    <p:sldId id="310" r:id="rId56"/>
    <p:sldId id="311" r:id="rId57"/>
    <p:sldId id="312" r:id="rId58"/>
    <p:sldId id="313" r:id="rId59"/>
    <p:sldId id="339" r:id="rId60"/>
    <p:sldId id="314" r:id="rId61"/>
    <p:sldId id="338" r:id="rId62"/>
    <p:sldId id="315" r:id="rId63"/>
    <p:sldId id="316" r:id="rId64"/>
    <p:sldId id="317" r:id="rId65"/>
    <p:sldId id="319" r:id="rId66"/>
    <p:sldId id="320" r:id="rId67"/>
    <p:sldId id="321" r:id="rId68"/>
    <p:sldId id="327" r:id="rId69"/>
    <p:sldId id="328" r:id="rId70"/>
    <p:sldId id="329" r:id="rId71"/>
    <p:sldId id="322" r:id="rId72"/>
    <p:sldId id="323" r:id="rId73"/>
    <p:sldId id="324" r:id="rId74"/>
    <p:sldId id="325" r:id="rId75"/>
    <p:sldId id="326" r:id="rId76"/>
    <p:sldId id="330" r:id="rId77"/>
    <p:sldId id="331" r:id="rId78"/>
    <p:sldId id="332" r:id="rId79"/>
    <p:sldId id="333" r:id="rId80"/>
    <p:sldId id="334" r:id="rId81"/>
    <p:sldId id="335" r:id="rId82"/>
    <p:sldId id="336"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38" autoAdjust="0"/>
    <p:restoredTop sz="94660"/>
  </p:normalViewPr>
  <p:slideViewPr>
    <p:cSldViewPr>
      <p:cViewPr>
        <p:scale>
          <a:sx n="70" d="100"/>
          <a:sy n="70" d="100"/>
        </p:scale>
        <p:origin x="1584"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5F0FAE-1CD9-4F49-8E92-530B90E3151F}" type="datetimeFigureOut">
              <a:rPr lang="en-US" smtClean="0"/>
              <a:pPr/>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5F0FAE-1CD9-4F49-8E92-530B90E3151F}" type="datetimeFigureOut">
              <a:rPr lang="en-US" smtClean="0"/>
              <a:pPr/>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5F0FAE-1CD9-4F49-8E92-530B90E3151F}" type="datetimeFigureOut">
              <a:rPr lang="en-US" smtClean="0"/>
              <a:pPr/>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5F0FAE-1CD9-4F49-8E92-530B90E3151F}" type="datetimeFigureOut">
              <a:rPr lang="en-US" smtClean="0"/>
              <a:pPr/>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5F0FAE-1CD9-4F49-8E92-530B90E3151F}" type="datetimeFigureOut">
              <a:rPr lang="en-US" smtClean="0"/>
              <a:pPr/>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5F0FAE-1CD9-4F49-8E92-530B90E3151F}" type="datetimeFigureOut">
              <a:rPr lang="en-US" smtClean="0"/>
              <a:pPr/>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5F0FAE-1CD9-4F49-8E92-530B90E3151F}" type="datetimeFigureOut">
              <a:rPr lang="en-US" smtClean="0"/>
              <a:pPr/>
              <a:t>5/11/2018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5F0FAE-1CD9-4F49-8E92-530B90E3151F}" type="datetimeFigureOut">
              <a:rPr lang="en-US" smtClean="0"/>
              <a:pPr/>
              <a:t>5/11/2018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5F0FAE-1CD9-4F49-8E92-530B90E3151F}" type="datetimeFigureOut">
              <a:rPr lang="en-US" smtClean="0"/>
              <a:pPr/>
              <a:t>5/11/2018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5F0FAE-1CD9-4F49-8E92-530B90E3151F}" type="datetimeFigureOut">
              <a:rPr lang="en-US" smtClean="0"/>
              <a:pPr/>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5F0FAE-1CD9-4F49-8E92-530B90E3151F}" type="datetimeFigureOut">
              <a:rPr lang="en-US" smtClean="0"/>
              <a:pPr/>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365982-5FC6-4F50-A688-B3A7ACEE393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5F0FAE-1CD9-4F49-8E92-530B90E3151F}" type="datetimeFigureOut">
              <a:rPr lang="en-US" smtClean="0"/>
              <a:pPr/>
              <a:t>5/11/2018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65982-5FC6-4F50-A688-B3A7ACEE39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76401"/>
            <a:ext cx="9144000" cy="1924050"/>
          </a:xfrm>
        </p:spPr>
        <p:txBody>
          <a:bodyPr/>
          <a:lstStyle/>
          <a:p>
            <a:r>
              <a:rPr lang="en-US" dirty="0" smtClean="0"/>
              <a:t>DESIGN OF COMBINATIONAL</a:t>
            </a:r>
            <a:br>
              <a:rPr lang="en-US" dirty="0" smtClean="0"/>
            </a:br>
            <a:r>
              <a:rPr lang="en-US" dirty="0" smtClean="0"/>
              <a:t> LOGIC CIRCUITS</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52400"/>
          </a:xfrm>
        </p:spPr>
        <p:txBody>
          <a:bodyPr>
            <a:normAutofit fontScale="90000"/>
          </a:bodyPr>
          <a:lstStyle/>
          <a:p>
            <a:endParaRPr lang="en-US" sz="900" dirty="0"/>
          </a:p>
        </p:txBody>
      </p:sp>
      <p:sp>
        <p:nvSpPr>
          <p:cNvPr id="3" name="Content Placeholder 2"/>
          <p:cNvSpPr>
            <a:spLocks noGrp="1"/>
          </p:cNvSpPr>
          <p:nvPr>
            <p:ph idx="1"/>
          </p:nvPr>
        </p:nvSpPr>
        <p:spPr>
          <a:xfrm>
            <a:off x="0" y="152400"/>
            <a:ext cx="9144000" cy="6705600"/>
          </a:xfrm>
        </p:spPr>
        <p:txBody>
          <a:bodyPr/>
          <a:lstStyle/>
          <a:p>
            <a:r>
              <a:rPr lang="en-US" dirty="0" smtClean="0"/>
              <a:t>Example: Convert the following Boolean expression into standard SOP form:</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572000" y="685800"/>
            <a:ext cx="4262438" cy="6667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33400" y="1905000"/>
            <a:ext cx="7772400" cy="914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609600" y="2895600"/>
            <a:ext cx="7138823" cy="103822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cstate="print"/>
          <a:srcRect/>
          <a:stretch>
            <a:fillRect/>
          </a:stretch>
        </p:blipFill>
        <p:spPr bwMode="auto">
          <a:xfrm>
            <a:off x="0" y="4114800"/>
            <a:ext cx="9144001" cy="1447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cstate="print"/>
          <a:srcRect/>
          <a:stretch>
            <a:fillRect/>
          </a:stretch>
        </p:blipFill>
        <p:spPr bwMode="auto">
          <a:xfrm>
            <a:off x="0" y="5715000"/>
            <a:ext cx="9144000" cy="1143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2800" dirty="0" smtClean="0"/>
              <a:t>example</a:t>
            </a:r>
            <a:endParaRPr lang="en-US" sz="2800"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0" y="1219200"/>
            <a:ext cx="9144000" cy="17526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Autofit/>
          </a:bodyPr>
          <a:lstStyle/>
          <a:p>
            <a:r>
              <a:rPr lang="en-US" sz="3200" dirty="0" smtClean="0"/>
              <a:t>Binary representation of a</a:t>
            </a:r>
            <a:br>
              <a:rPr lang="en-US" sz="3200" dirty="0" smtClean="0"/>
            </a:br>
            <a:r>
              <a:rPr lang="en-US" sz="3200" dirty="0" smtClean="0"/>
              <a:t> Standard Product Term</a:t>
            </a:r>
            <a:endParaRPr lang="en-US" sz="3200" dirty="0"/>
          </a:p>
        </p:txBody>
      </p:sp>
      <p:sp>
        <p:nvSpPr>
          <p:cNvPr id="3" name="Content Placeholder 2"/>
          <p:cNvSpPr>
            <a:spLocks noGrp="1"/>
          </p:cNvSpPr>
          <p:nvPr>
            <p:ph idx="1"/>
          </p:nvPr>
        </p:nvSpPr>
        <p:spPr>
          <a:xfrm>
            <a:off x="0" y="990600"/>
            <a:ext cx="9144000" cy="5867400"/>
          </a:xfrm>
        </p:spPr>
        <p:txBody>
          <a:bodyPr>
            <a:normAutofit/>
          </a:bodyPr>
          <a:lstStyle/>
          <a:p>
            <a:r>
              <a:rPr lang="en-US" sz="2800" dirty="0" smtClean="0"/>
              <a:t>SOP  expression is equal to 1 only if one or more of the product terms in the expression is equal to 1.</a:t>
            </a:r>
            <a:endParaRPr lang="en-US" sz="2800" dirty="0"/>
          </a:p>
        </p:txBody>
      </p:sp>
      <p:pic>
        <p:nvPicPr>
          <p:cNvPr id="3074" name="Picture 2"/>
          <p:cNvPicPr>
            <a:picLocks noChangeAspect="1" noChangeArrowheads="1"/>
          </p:cNvPicPr>
          <p:nvPr/>
        </p:nvPicPr>
        <p:blipFill>
          <a:blip r:embed="rId2" cstate="print"/>
          <a:srcRect/>
          <a:stretch>
            <a:fillRect/>
          </a:stretch>
        </p:blipFill>
        <p:spPr bwMode="auto">
          <a:xfrm>
            <a:off x="0" y="2057400"/>
            <a:ext cx="9144000" cy="39624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Autofit/>
          </a:bodyPr>
          <a:lstStyle/>
          <a:p>
            <a:r>
              <a:rPr lang="en-US" sz="4000" dirty="0" smtClean="0"/>
              <a:t>The Product-of-Sums (POS) form</a:t>
            </a:r>
            <a:endParaRPr lang="en-US" sz="4000" dirty="0"/>
          </a:p>
        </p:txBody>
      </p:sp>
      <p:sp>
        <p:nvSpPr>
          <p:cNvPr id="3" name="Content Placeholder 2"/>
          <p:cNvSpPr>
            <a:spLocks noGrp="1"/>
          </p:cNvSpPr>
          <p:nvPr>
            <p:ph idx="1"/>
          </p:nvPr>
        </p:nvSpPr>
        <p:spPr>
          <a:xfrm>
            <a:off x="0" y="533400"/>
            <a:ext cx="9144000" cy="6324600"/>
          </a:xfrm>
        </p:spPr>
        <p:txBody>
          <a:bodyPr>
            <a:normAutofit/>
          </a:bodyPr>
          <a:lstStyle/>
          <a:p>
            <a:r>
              <a:rPr lang="en-US" sz="2800" dirty="0" smtClean="0"/>
              <a:t>When two or more sum terms are multiplied. The resulting expression is a </a:t>
            </a:r>
            <a:r>
              <a:rPr lang="en-US" sz="2800" b="1" dirty="0" smtClean="0"/>
              <a:t>product-of-sums (POS).</a:t>
            </a:r>
          </a:p>
          <a:p>
            <a:pPr>
              <a:buNone/>
            </a:pPr>
            <a:r>
              <a:rPr lang="en-US" sz="2800" dirty="0" smtClean="0"/>
              <a:t>Examples:</a:t>
            </a:r>
          </a:p>
          <a:p>
            <a:pPr>
              <a:buNone/>
            </a:pPr>
            <a:endParaRPr lang="en-US" sz="2800" dirty="0" smtClean="0"/>
          </a:p>
          <a:p>
            <a:pPr>
              <a:buNone/>
            </a:pPr>
            <a:endParaRPr lang="en-US" sz="2800" dirty="0" smtClean="0"/>
          </a:p>
          <a:p>
            <a:r>
              <a:rPr lang="en-US" sz="2800" dirty="0" smtClean="0"/>
              <a:t>A POS expression can contain a single-variable term, as in </a:t>
            </a:r>
          </a:p>
          <a:p>
            <a:endParaRPr lang="en-US" sz="2800" dirty="0" smtClean="0"/>
          </a:p>
          <a:p>
            <a:r>
              <a:rPr lang="en-US" sz="2800" dirty="0" smtClean="0"/>
              <a:t>A single </a:t>
            </a:r>
            <a:r>
              <a:rPr lang="en-US" sz="2800" dirty="0" err="1" smtClean="0"/>
              <a:t>overbar</a:t>
            </a:r>
            <a:r>
              <a:rPr lang="en-US" sz="2800" dirty="0" smtClean="0"/>
              <a:t> can not extend over more than one variable in a POS expression, however, more than one variable in a term can have an </a:t>
            </a:r>
            <a:r>
              <a:rPr lang="en-US" sz="2800" dirty="0" err="1" smtClean="0"/>
              <a:t>overbar</a:t>
            </a:r>
            <a:r>
              <a:rPr lang="en-US" sz="2800" dirty="0" smtClean="0"/>
              <a:t>. example  </a:t>
            </a:r>
          </a:p>
          <a:p>
            <a:pPr>
              <a:buNone/>
            </a:pPr>
            <a:r>
              <a:rPr lang="en-US" sz="2800" dirty="0" smtClean="0"/>
              <a:t>			   is correct				is  NOT correct	.</a:t>
            </a:r>
            <a:endParaRPr lang="en-US" sz="2800" dirty="0"/>
          </a:p>
        </p:txBody>
      </p:sp>
      <p:pic>
        <p:nvPicPr>
          <p:cNvPr id="4098" name="Picture 2"/>
          <p:cNvPicPr>
            <a:picLocks noChangeAspect="1" noChangeArrowheads="1"/>
          </p:cNvPicPr>
          <p:nvPr/>
        </p:nvPicPr>
        <p:blipFill>
          <a:blip r:embed="rId2" cstate="print"/>
          <a:srcRect/>
          <a:stretch>
            <a:fillRect/>
          </a:stretch>
        </p:blipFill>
        <p:spPr bwMode="auto">
          <a:xfrm>
            <a:off x="2202064" y="1524000"/>
            <a:ext cx="6941936" cy="16002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1752600" y="3505200"/>
            <a:ext cx="5293519" cy="5334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a:stretch>
            <a:fillRect/>
          </a:stretch>
        </p:blipFill>
        <p:spPr bwMode="auto">
          <a:xfrm>
            <a:off x="228600" y="5334000"/>
            <a:ext cx="1866900" cy="581025"/>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cstate="print"/>
          <a:srcRect/>
          <a:stretch>
            <a:fillRect/>
          </a:stretch>
        </p:blipFill>
        <p:spPr bwMode="auto">
          <a:xfrm>
            <a:off x="4038600" y="5334000"/>
            <a:ext cx="2218944" cy="5334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a:bodyPr>
          <a:lstStyle/>
          <a:p>
            <a:r>
              <a:rPr lang="en-US" dirty="0" smtClean="0"/>
              <a:t>Implementing of a POS Expression</a:t>
            </a:r>
            <a:endParaRPr lang="en-US" dirty="0"/>
          </a:p>
        </p:txBody>
      </p:sp>
      <p:sp>
        <p:nvSpPr>
          <p:cNvPr id="3" name="Content Placeholder 2"/>
          <p:cNvSpPr>
            <a:spLocks noGrp="1"/>
          </p:cNvSpPr>
          <p:nvPr>
            <p:ph idx="1"/>
          </p:nvPr>
        </p:nvSpPr>
        <p:spPr>
          <a:xfrm>
            <a:off x="0" y="762000"/>
            <a:ext cx="9144000" cy="5364163"/>
          </a:xfrm>
        </p:spPr>
        <p:txBody>
          <a:bodyPr/>
          <a:lstStyle/>
          <a:p>
            <a:r>
              <a:rPr lang="en-US" dirty="0" smtClean="0"/>
              <a:t>Implementing POS expression requires </a:t>
            </a:r>
            <a:r>
              <a:rPr lang="en-US" dirty="0" err="1" smtClean="0"/>
              <a:t>ANDing</a:t>
            </a:r>
            <a:r>
              <a:rPr lang="en-US" dirty="0" smtClean="0"/>
              <a:t> the outputs of two or more OR gates.</a:t>
            </a:r>
          </a:p>
          <a:p>
            <a:r>
              <a:rPr lang="en-US" dirty="0" smtClean="0"/>
              <a:t>A sum term is produced by an OR operation. And the product of two or more sum terms is produced by an AND operation. Example implementing POS (A+B)(B+C+D)(A+C)</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3733800" y="3352800"/>
            <a:ext cx="5181600" cy="24384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smtClean="0"/>
              <a:t>The Standard POS form</a:t>
            </a:r>
            <a:endParaRPr lang="en-US" dirty="0"/>
          </a:p>
        </p:txBody>
      </p:sp>
      <p:sp>
        <p:nvSpPr>
          <p:cNvPr id="3" name="Content Placeholder 2"/>
          <p:cNvSpPr>
            <a:spLocks noGrp="1"/>
          </p:cNvSpPr>
          <p:nvPr>
            <p:ph idx="1"/>
          </p:nvPr>
        </p:nvSpPr>
        <p:spPr>
          <a:xfrm>
            <a:off x="0" y="762000"/>
            <a:ext cx="9144000" cy="6096000"/>
          </a:xfrm>
        </p:spPr>
        <p:txBody>
          <a:bodyPr>
            <a:normAutofit/>
          </a:bodyPr>
          <a:lstStyle/>
          <a:p>
            <a:r>
              <a:rPr lang="en-US" dirty="0" smtClean="0"/>
              <a:t>In the POS expression, some of the sum terms do not contain all of the variables in the domain of the POS expression. Example</a:t>
            </a:r>
          </a:p>
          <a:p>
            <a:endParaRPr lang="en-US" dirty="0" smtClean="0"/>
          </a:p>
          <a:p>
            <a:pPr>
              <a:buNone/>
            </a:pPr>
            <a:r>
              <a:rPr lang="en-US" dirty="0" smtClean="0"/>
              <a:t>Its domain  is the variables made up of A, B, C, and D.</a:t>
            </a:r>
          </a:p>
          <a:p>
            <a:r>
              <a:rPr lang="en-US" dirty="0" smtClean="0"/>
              <a:t>A </a:t>
            </a:r>
            <a:r>
              <a:rPr lang="en-US" b="1" dirty="0" smtClean="0"/>
              <a:t>standard POS </a:t>
            </a:r>
            <a:r>
              <a:rPr lang="en-US" dirty="0" smtClean="0"/>
              <a:t>expression is one in which all the variables in the domain appear in each sum term in the expression: example</a:t>
            </a:r>
          </a:p>
          <a:p>
            <a:endParaRPr lang="en-US" dirty="0" smtClean="0"/>
          </a:p>
          <a:p>
            <a:pPr>
              <a:buNone/>
            </a:pP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609600" y="2362200"/>
            <a:ext cx="8141154" cy="68579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0" y="5105400"/>
            <a:ext cx="9144000" cy="8382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533400"/>
          </a:xfrm>
        </p:spPr>
        <p:txBody>
          <a:bodyPr>
            <a:normAutofit fontScale="90000"/>
          </a:bodyPr>
          <a:lstStyle/>
          <a:p>
            <a:r>
              <a:rPr lang="en-US" dirty="0" smtClean="0"/>
              <a:t>Converting a sum term to standard POS</a:t>
            </a:r>
            <a:endParaRPr lang="en-US" dirty="0"/>
          </a:p>
        </p:txBody>
      </p:sp>
      <p:sp>
        <p:nvSpPr>
          <p:cNvPr id="3" name="Content Placeholder 2"/>
          <p:cNvSpPr>
            <a:spLocks noGrp="1"/>
          </p:cNvSpPr>
          <p:nvPr>
            <p:ph idx="1"/>
          </p:nvPr>
        </p:nvSpPr>
        <p:spPr>
          <a:xfrm>
            <a:off x="0" y="762000"/>
            <a:ext cx="9144000" cy="6096000"/>
          </a:xfrm>
        </p:spPr>
        <p:txBody>
          <a:bodyPr/>
          <a:lstStyle/>
          <a:p>
            <a:r>
              <a:rPr lang="en-US" dirty="0" smtClean="0"/>
              <a:t>Any nonstandard POS expression can be converted to standard form using Boolean algebra.</a:t>
            </a:r>
          </a:p>
          <a:p>
            <a:r>
              <a:rPr lang="en-US" dirty="0" smtClean="0"/>
              <a:t>Each  sum term in a POS expression that does not contain all the variables in the domain can be expanded to standard form to include all the variables in the domain.</a:t>
            </a:r>
          </a:p>
          <a:p>
            <a:r>
              <a:rPr lang="en-US" dirty="0" smtClean="0"/>
              <a:t>Using Boolean algebra rule 8  </a:t>
            </a:r>
          </a:p>
          <a:p>
            <a:pPr>
              <a:buNone/>
            </a:pPr>
            <a:endParaRPr lang="en-US" dirty="0" smtClean="0"/>
          </a:p>
          <a:p>
            <a:pPr>
              <a:buNone/>
            </a:pPr>
            <a:r>
              <a:rPr lang="en-US" sz="2800" dirty="0" smtClean="0"/>
              <a:t>A nonstandard POS form can be converted to standard POS form.</a:t>
            </a:r>
          </a:p>
          <a:p>
            <a:endParaRPr lang="en-US" sz="2800" dirty="0"/>
          </a:p>
        </p:txBody>
      </p:sp>
      <p:pic>
        <p:nvPicPr>
          <p:cNvPr id="2050" name="Picture 2"/>
          <p:cNvPicPr>
            <a:picLocks noChangeAspect="1" noChangeArrowheads="1"/>
          </p:cNvPicPr>
          <p:nvPr/>
        </p:nvPicPr>
        <p:blipFill>
          <a:blip r:embed="rId2" cstate="print"/>
          <a:srcRect/>
          <a:stretch>
            <a:fillRect/>
          </a:stretch>
        </p:blipFill>
        <p:spPr bwMode="auto">
          <a:xfrm>
            <a:off x="5562600" y="3810000"/>
            <a:ext cx="2413000" cy="6096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dirty="0" smtClean="0"/>
              <a:t>steps</a:t>
            </a:r>
            <a:endParaRPr lang="en-US" dirty="0"/>
          </a:p>
        </p:txBody>
      </p:sp>
      <p:sp>
        <p:nvSpPr>
          <p:cNvPr id="3" name="Content Placeholder 2"/>
          <p:cNvSpPr>
            <a:spLocks noGrp="1"/>
          </p:cNvSpPr>
          <p:nvPr>
            <p:ph idx="1"/>
          </p:nvPr>
        </p:nvSpPr>
        <p:spPr>
          <a:xfrm>
            <a:off x="0" y="838200"/>
            <a:ext cx="9144000" cy="6019800"/>
          </a:xfrm>
        </p:spPr>
        <p:txBody>
          <a:bodyPr/>
          <a:lstStyle/>
          <a:p>
            <a:r>
              <a:rPr lang="en-US" dirty="0" smtClean="0"/>
              <a:t>STEP 1:  Add to each nonstandard product term a term made up of the product of the missing variable and its complement. This results in two sum terms. (note that you can add 0 to anything without changing its value).</a:t>
            </a:r>
          </a:p>
          <a:p>
            <a:r>
              <a:rPr lang="en-US" dirty="0" smtClean="0"/>
              <a:t>STEP 2</a:t>
            </a:r>
            <a:r>
              <a:rPr lang="en-US" b="1" dirty="0" smtClean="0"/>
              <a:t>: Apply rule 12:  A + BC = (A + B)(A + C)</a:t>
            </a:r>
          </a:p>
          <a:p>
            <a:pPr>
              <a:buNone/>
            </a:pPr>
            <a:endParaRPr lang="en-US" b="1" dirty="0" smtClean="0"/>
          </a:p>
          <a:p>
            <a:r>
              <a:rPr lang="en-US" dirty="0" smtClean="0"/>
              <a:t>STEP 3: Repeat step 1 until all resulting sum terms contain all variables in the domain in either complemented or </a:t>
            </a:r>
            <a:r>
              <a:rPr lang="en-US" dirty="0" err="1" smtClean="0"/>
              <a:t>uncomplemented</a:t>
            </a:r>
            <a:r>
              <a:rPr lang="en-US" dirty="0" smtClean="0"/>
              <a:t> form.</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smtClean="0"/>
              <a:t>example</a:t>
            </a:r>
            <a:endParaRPr lang="en-US" dirty="0"/>
          </a:p>
        </p:txBody>
      </p:sp>
      <p:sp>
        <p:nvSpPr>
          <p:cNvPr id="3" name="Content Placeholder 2"/>
          <p:cNvSpPr>
            <a:spLocks noGrp="1"/>
          </p:cNvSpPr>
          <p:nvPr>
            <p:ph idx="1"/>
          </p:nvPr>
        </p:nvSpPr>
        <p:spPr>
          <a:xfrm>
            <a:off x="0" y="914400"/>
            <a:ext cx="9144000" cy="5943600"/>
          </a:xfrm>
        </p:spPr>
        <p:txBody>
          <a:bodyPr/>
          <a:lstStyle/>
          <a:p>
            <a:endParaRPr lang="en-US" dirty="0" smtClean="0"/>
          </a:p>
          <a:p>
            <a:r>
              <a:rPr lang="en-US" dirty="0" smtClean="0"/>
              <a:t>Convert the above Boolean expression into standard POS form</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0" y="838201"/>
            <a:ext cx="8760084" cy="762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0" y="2438400"/>
            <a:ext cx="9144000" cy="9334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0" y="4343400"/>
            <a:ext cx="9144000" cy="17526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cstate="print"/>
          <a:srcRect/>
          <a:stretch>
            <a:fillRect/>
          </a:stretch>
        </p:blipFill>
        <p:spPr bwMode="auto">
          <a:xfrm>
            <a:off x="0" y="3429000"/>
            <a:ext cx="9186582" cy="9144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rmAutofit fontScale="90000"/>
          </a:bodyPr>
          <a:lstStyle/>
          <a:p>
            <a:r>
              <a:rPr lang="en-US" dirty="0" smtClean="0"/>
              <a:t>Example - convert the expressions to standard POS form</a:t>
            </a:r>
            <a:endParaRPr lang="en-US" dirty="0"/>
          </a:p>
        </p:txBody>
      </p:sp>
      <p:sp>
        <p:nvSpPr>
          <p:cNvPr id="5" name="Content Placeholder 4"/>
          <p:cNvSpPr>
            <a:spLocks noGrp="1"/>
          </p:cNvSpPr>
          <p:nvPr>
            <p:ph idx="1"/>
          </p:nvPr>
        </p:nvSpPr>
        <p:spPr>
          <a:xfrm>
            <a:off x="0" y="1143000"/>
            <a:ext cx="9144000" cy="5715000"/>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pPr>
              <a:buNone/>
            </a:pPr>
            <a:endParaRPr lang="en-US" b="1" dirty="0" smtClean="0"/>
          </a:p>
          <a:p>
            <a:r>
              <a:rPr lang="en-US" b="1" dirty="0" smtClean="0"/>
              <a:t>Note that a POS expression is equal to 0 only if one or more of the sum terms in the expression is equal to 0.</a:t>
            </a:r>
            <a:endParaRPr lang="en-US" b="1" dirty="0"/>
          </a:p>
        </p:txBody>
      </p:sp>
      <p:pic>
        <p:nvPicPr>
          <p:cNvPr id="6" name="Picture 2"/>
          <p:cNvPicPr>
            <a:picLocks noChangeAspect="1" noChangeArrowheads="1"/>
          </p:cNvPicPr>
          <p:nvPr/>
        </p:nvPicPr>
        <p:blipFill>
          <a:blip r:embed="rId2" cstate="print"/>
          <a:srcRect/>
          <a:stretch>
            <a:fillRect/>
          </a:stretch>
        </p:blipFill>
        <p:spPr bwMode="auto">
          <a:xfrm>
            <a:off x="685800" y="1295400"/>
            <a:ext cx="6728178" cy="12192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609600" y="2590800"/>
            <a:ext cx="7731793" cy="16002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STANDARD FORMS OF BOOLEAN EXPRESSIONS</a:t>
            </a:r>
            <a:endParaRPr lang="en-US" dirty="0"/>
          </a:p>
        </p:txBody>
      </p:sp>
      <p:sp>
        <p:nvSpPr>
          <p:cNvPr id="3" name="Content Placeholder 2"/>
          <p:cNvSpPr>
            <a:spLocks noGrp="1"/>
          </p:cNvSpPr>
          <p:nvPr>
            <p:ph idx="1"/>
          </p:nvPr>
        </p:nvSpPr>
        <p:spPr/>
        <p:txBody>
          <a:bodyPr/>
          <a:lstStyle/>
          <a:p>
            <a:r>
              <a:rPr lang="en-US" dirty="0" smtClean="0"/>
              <a:t>All Boolean expressions, regardless of their form, can be converted into either of TWO standard forms: </a:t>
            </a:r>
            <a:r>
              <a:rPr lang="en-US" b="1" dirty="0" smtClean="0"/>
              <a:t>The sum - of – products (SOP) </a:t>
            </a:r>
            <a:r>
              <a:rPr lang="en-US" dirty="0" smtClean="0"/>
              <a:t>form or </a:t>
            </a:r>
            <a:r>
              <a:rPr lang="en-US" b="1" dirty="0" smtClean="0"/>
              <a:t>the product - of – sums (POS) </a:t>
            </a:r>
            <a:r>
              <a:rPr lang="en-US" dirty="0" smtClean="0"/>
              <a:t>form.</a:t>
            </a:r>
          </a:p>
          <a:p>
            <a:endParaRPr lang="en-US" dirty="0"/>
          </a:p>
          <a:p>
            <a:r>
              <a:rPr lang="en-US" dirty="0" smtClean="0"/>
              <a:t>The standardization makes the evaluation, simplification, and implementation of Boolean expressions much more systematic and easier.</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rmAutofit fontScale="90000"/>
          </a:bodyPr>
          <a:lstStyle/>
          <a:p>
            <a:endParaRPr lang="en-US" dirty="0"/>
          </a:p>
        </p:txBody>
      </p:sp>
      <p:sp>
        <p:nvSpPr>
          <p:cNvPr id="3" name="Content Placeholder 2"/>
          <p:cNvSpPr>
            <a:spLocks noGrp="1"/>
          </p:cNvSpPr>
          <p:nvPr>
            <p:ph idx="1"/>
          </p:nvPr>
        </p:nvSpPr>
        <p:spPr>
          <a:xfrm>
            <a:off x="0" y="838200"/>
            <a:ext cx="9144000" cy="5287963"/>
          </a:xfrm>
        </p:spPr>
        <p:txBody>
          <a:bodyPr/>
          <a:lstStyle/>
          <a:p>
            <a:pPr>
              <a:buNone/>
            </a:pP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0" y="1447800"/>
            <a:ext cx="9144000" cy="16764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152401" y="3124200"/>
            <a:ext cx="8991599" cy="1285875"/>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0" y="4800600"/>
            <a:ext cx="9144000" cy="11430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cstate="print"/>
          <a:srcRect/>
          <a:stretch>
            <a:fillRect/>
          </a:stretch>
        </p:blipFill>
        <p:spPr bwMode="auto">
          <a:xfrm>
            <a:off x="0" y="4495800"/>
            <a:ext cx="9144000" cy="1115683"/>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cstate="print"/>
          <a:srcRect/>
          <a:stretch>
            <a:fillRect/>
          </a:stretch>
        </p:blipFill>
        <p:spPr bwMode="auto">
          <a:xfrm>
            <a:off x="152400" y="-609600"/>
            <a:ext cx="9144000" cy="16002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66800"/>
          </a:xfrm>
        </p:spPr>
        <p:txBody>
          <a:bodyPr>
            <a:normAutofit fontScale="90000"/>
          </a:bodyPr>
          <a:lstStyle/>
          <a:p>
            <a:r>
              <a:rPr lang="en-US" dirty="0" smtClean="0"/>
              <a:t>Converting Standard SOP to standard POS</a:t>
            </a:r>
            <a:endParaRPr lang="en-US" dirty="0"/>
          </a:p>
        </p:txBody>
      </p:sp>
      <p:sp>
        <p:nvSpPr>
          <p:cNvPr id="3" name="Content Placeholder 2"/>
          <p:cNvSpPr>
            <a:spLocks noGrp="1"/>
          </p:cNvSpPr>
          <p:nvPr>
            <p:ph idx="1"/>
          </p:nvPr>
        </p:nvSpPr>
        <p:spPr>
          <a:xfrm>
            <a:off x="0" y="1143000"/>
            <a:ext cx="9144000" cy="5715000"/>
          </a:xfrm>
        </p:spPr>
        <p:txBody>
          <a:bodyPr>
            <a:normAutofit/>
          </a:bodyPr>
          <a:lstStyle/>
          <a:p>
            <a:r>
              <a:rPr lang="en-US" dirty="0" smtClean="0"/>
              <a:t>The binary values of the product term in a given standard SOP expression are  not present in the equivalent standard POS expression.</a:t>
            </a:r>
          </a:p>
          <a:p>
            <a:pPr>
              <a:buNone/>
            </a:pPr>
            <a:endParaRPr lang="en-US" dirty="0" smtClean="0"/>
          </a:p>
          <a:p>
            <a:r>
              <a:rPr lang="en-US" dirty="0" smtClean="0"/>
              <a:t>Also the binary values that are not represented in the SOP expression are present in the equivalent POS expression.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400800"/>
          </a:xfrm>
        </p:spPr>
        <p:txBody>
          <a:bodyPr>
            <a:normAutofit fontScale="92500" lnSpcReduction="20000"/>
          </a:bodyPr>
          <a:lstStyle/>
          <a:p>
            <a:pPr>
              <a:buNone/>
            </a:pPr>
            <a:r>
              <a:rPr lang="en-US" b="1" dirty="0" smtClean="0"/>
              <a:t>To convert from standard SOP to standard POS.</a:t>
            </a:r>
          </a:p>
          <a:p>
            <a:pPr>
              <a:buNone/>
            </a:pPr>
            <a:r>
              <a:rPr lang="en-US" dirty="0" smtClean="0"/>
              <a:t> </a:t>
            </a:r>
          </a:p>
          <a:p>
            <a:r>
              <a:rPr lang="en-US" dirty="0" smtClean="0"/>
              <a:t>STEP 1. Evaluate each product term in the SOP expression. That is determine the binary numbers that represent the product terms.</a:t>
            </a:r>
          </a:p>
          <a:p>
            <a:endParaRPr lang="en-US" dirty="0" smtClean="0"/>
          </a:p>
          <a:p>
            <a:r>
              <a:rPr lang="en-US" dirty="0" smtClean="0"/>
              <a:t>STEP 2. Determine all of the binary numbers not included in the evaluation in step 1.</a:t>
            </a:r>
          </a:p>
          <a:p>
            <a:endParaRPr lang="en-US" dirty="0" smtClean="0"/>
          </a:p>
          <a:p>
            <a:r>
              <a:rPr lang="en-US" dirty="0" smtClean="0"/>
              <a:t>Step 3. Write the equivalent sum term for each binary number from STEP 2 and express in POS form.</a:t>
            </a:r>
          </a:p>
          <a:p>
            <a:endParaRPr lang="en-US" dirty="0" smtClean="0"/>
          </a:p>
          <a:p>
            <a:r>
              <a:rPr lang="en-US" dirty="0" smtClean="0"/>
              <a:t>Using the similar procedure you can go from POS to SOP</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0" y="457200"/>
            <a:ext cx="9144000" cy="6400800"/>
          </a:xfrm>
        </p:spPr>
        <p:txBody>
          <a:bodyPr>
            <a:normAutofit fontScale="92500" lnSpcReduction="20000"/>
          </a:bodyPr>
          <a:lstStyle/>
          <a:p>
            <a:r>
              <a:rPr lang="en-US" sz="3000" dirty="0" smtClean="0"/>
              <a:t>Convert the following SOP expression to an equivalent POS expression</a:t>
            </a:r>
          </a:p>
          <a:p>
            <a:endParaRPr lang="en-US" dirty="0" smtClean="0"/>
          </a:p>
          <a:p>
            <a:pPr>
              <a:buNone/>
            </a:pPr>
            <a:endParaRPr lang="en-US" dirty="0" smtClean="0"/>
          </a:p>
          <a:p>
            <a:r>
              <a:rPr lang="en-US" sz="3000" dirty="0" smtClean="0"/>
              <a:t>The evaluation is as follows: 000 + 010 + 011 + 101 + 111</a:t>
            </a:r>
          </a:p>
          <a:p>
            <a:r>
              <a:rPr lang="en-US" dirty="0" smtClean="0"/>
              <a:t>Since there are three variables in the domain of this expression, there are total of eight (</a:t>
            </a:r>
            <a:r>
              <a:rPr lang="en-US" b="1" dirty="0" smtClean="0"/>
              <a:t>2</a:t>
            </a:r>
            <a:r>
              <a:rPr lang="en-US" b="1" baseline="30000" dirty="0" smtClean="0"/>
              <a:t>3</a:t>
            </a:r>
            <a:r>
              <a:rPr lang="en-US" dirty="0" smtClean="0"/>
              <a:t>) possible combinations.</a:t>
            </a:r>
          </a:p>
          <a:p>
            <a:r>
              <a:rPr lang="en-US" dirty="0" smtClean="0"/>
              <a:t>The SOP expression contains five of these combinations, so the POS must contain the other three which are 001, 100, and 110</a:t>
            </a:r>
          </a:p>
          <a:p>
            <a:r>
              <a:rPr lang="en-US" dirty="0" smtClean="0"/>
              <a:t>Remember, these are the binary values that make the sum term 0.</a:t>
            </a:r>
          </a:p>
          <a:p>
            <a:pPr>
              <a:buNone/>
            </a:pPr>
            <a:r>
              <a:rPr lang="en-US" dirty="0" smtClean="0"/>
              <a:t>		The POS is</a:t>
            </a:r>
            <a:endParaRPr lang="en-US" dirty="0"/>
          </a:p>
        </p:txBody>
      </p:sp>
      <p:pic>
        <p:nvPicPr>
          <p:cNvPr id="6147" name="Picture 3"/>
          <p:cNvPicPr>
            <a:picLocks noChangeAspect="1" noChangeArrowheads="1"/>
          </p:cNvPicPr>
          <p:nvPr/>
        </p:nvPicPr>
        <p:blipFill>
          <a:blip r:embed="rId2" cstate="print"/>
          <a:srcRect/>
          <a:stretch>
            <a:fillRect/>
          </a:stretch>
        </p:blipFill>
        <p:spPr bwMode="auto">
          <a:xfrm>
            <a:off x="0" y="1143000"/>
            <a:ext cx="8839200" cy="828675"/>
          </a:xfrm>
          <a:prstGeom prst="rect">
            <a:avLst/>
          </a:prstGeom>
          <a:noFill/>
          <a:ln w="9525">
            <a:noFill/>
            <a:miter lim="800000"/>
            <a:headEnd/>
            <a:tailEnd/>
          </a:ln>
          <a:effectLst/>
        </p:spPr>
      </p:pic>
      <p:pic>
        <p:nvPicPr>
          <p:cNvPr id="6149" name="Picture 5"/>
          <p:cNvPicPr>
            <a:picLocks noChangeAspect="1" noChangeArrowheads="1"/>
          </p:cNvPicPr>
          <p:nvPr/>
        </p:nvPicPr>
        <p:blipFill>
          <a:blip r:embed="rId3" cstate="print"/>
          <a:srcRect/>
          <a:stretch>
            <a:fillRect/>
          </a:stretch>
        </p:blipFill>
        <p:spPr bwMode="auto">
          <a:xfrm>
            <a:off x="2743199" y="5562600"/>
            <a:ext cx="6400801" cy="65722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990600"/>
          </a:xfrm>
        </p:spPr>
        <p:txBody>
          <a:bodyPr>
            <a:normAutofit fontScale="90000"/>
          </a:bodyPr>
          <a:lstStyle/>
          <a:p>
            <a:r>
              <a:rPr lang="en-US" sz="3100" b="1" dirty="0" smtClean="0"/>
              <a:t>Examples</a:t>
            </a:r>
            <a:r>
              <a:rPr lang="en-US" sz="3100" dirty="0" smtClean="0"/>
              <a:t>:</a:t>
            </a:r>
            <a:br>
              <a:rPr lang="en-US" sz="3100" dirty="0" smtClean="0"/>
            </a:br>
            <a:r>
              <a:rPr lang="en-US" sz="3100" dirty="0" smtClean="0"/>
              <a:t/>
            </a:r>
            <a:br>
              <a:rPr lang="en-US" sz="3100" dirty="0" smtClean="0"/>
            </a:br>
            <a:r>
              <a:rPr lang="en-US" sz="3100" dirty="0" smtClean="0"/>
              <a:t>1. Convert the following SOP expression to an equivalent POS expression</a:t>
            </a:r>
            <a:r>
              <a:rPr lang="en-US" dirty="0" smtClean="0"/>
              <a:t/>
            </a:r>
            <a:br>
              <a:rPr lang="en-US" dirty="0" smtClean="0"/>
            </a:br>
            <a:endParaRPr lang="sw-KE" dirty="0"/>
          </a:p>
        </p:txBody>
      </p:sp>
      <p:pic>
        <p:nvPicPr>
          <p:cNvPr id="4" name="Picture 2"/>
          <p:cNvPicPr>
            <a:picLocks noGrp="1" noChangeAspect="1" noChangeArrowheads="1"/>
          </p:cNvPicPr>
          <p:nvPr>
            <p:ph idx="1"/>
          </p:nvPr>
        </p:nvPicPr>
        <p:blipFill>
          <a:blip r:embed="rId2" cstate="print"/>
          <a:srcRect/>
          <a:stretch>
            <a:fillRect/>
          </a:stretch>
        </p:blipFill>
        <p:spPr bwMode="auto">
          <a:xfrm>
            <a:off x="1219200" y="1905000"/>
            <a:ext cx="4681536" cy="780256"/>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685800" y="3048000"/>
            <a:ext cx="6492521" cy="2286000"/>
          </a:xfrm>
          <a:prstGeom prst="rect">
            <a:avLst/>
          </a:prstGeom>
          <a:noFill/>
          <a:ln w="9525">
            <a:noFill/>
            <a:miter lim="800000"/>
            <a:headEnd/>
            <a:tailEnd/>
          </a:ln>
          <a:effectLst/>
        </p:spPr>
      </p:pic>
      <p:sp>
        <p:nvSpPr>
          <p:cNvPr id="6" name="Rectangle 5"/>
          <p:cNvSpPr/>
          <p:nvPr/>
        </p:nvSpPr>
        <p:spPr>
          <a:xfrm>
            <a:off x="0" y="3124200"/>
            <a:ext cx="9144000" cy="954107"/>
          </a:xfrm>
          <a:prstGeom prst="rect">
            <a:avLst/>
          </a:prstGeom>
        </p:spPr>
        <p:txBody>
          <a:bodyPr wrap="square">
            <a:spAutoFit/>
          </a:bodyPr>
          <a:lstStyle/>
          <a:p>
            <a:r>
              <a:rPr lang="en-US" sz="2800" dirty="0" smtClean="0"/>
              <a:t>2. Convert the following POS expression to an equivalent SOP expression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p>
            <a:r>
              <a:rPr lang="en-US" sz="3500" dirty="0" smtClean="0"/>
              <a:t>Converting SOP expression to Truth Table format</a:t>
            </a:r>
            <a:endParaRPr lang="en-US" sz="3500" dirty="0"/>
          </a:p>
        </p:txBody>
      </p:sp>
      <p:sp>
        <p:nvSpPr>
          <p:cNvPr id="3" name="Content Placeholder 2"/>
          <p:cNvSpPr>
            <a:spLocks noGrp="1"/>
          </p:cNvSpPr>
          <p:nvPr>
            <p:ph idx="1"/>
          </p:nvPr>
        </p:nvSpPr>
        <p:spPr>
          <a:xfrm>
            <a:off x="0" y="838200"/>
            <a:ext cx="9144000" cy="5638800"/>
          </a:xfrm>
        </p:spPr>
        <p:txBody>
          <a:bodyPr>
            <a:normAutofit fontScale="92500" lnSpcReduction="20000"/>
          </a:bodyPr>
          <a:lstStyle/>
          <a:p>
            <a:r>
              <a:rPr lang="en-US" dirty="0" smtClean="0"/>
              <a:t>Recall that SOP expression is equal to 1 only if at least one of the product terms is equal to 1.</a:t>
            </a:r>
          </a:p>
          <a:p>
            <a:r>
              <a:rPr lang="en-US" dirty="0" smtClean="0"/>
              <a:t>A truth table is a list of the possible combinations of input variable values and the corresponding output values (1 or 0).</a:t>
            </a:r>
          </a:p>
          <a:p>
            <a:r>
              <a:rPr lang="en-US" dirty="0" smtClean="0"/>
              <a:t>Construct a truth table (by listing all possible combinations of binary values of the variables in the SOP expression).</a:t>
            </a:r>
          </a:p>
          <a:p>
            <a:r>
              <a:rPr lang="en-US" dirty="0" smtClean="0"/>
              <a:t>Convert  the SOP expression to standard form if it is not already in standard form.</a:t>
            </a:r>
          </a:p>
          <a:p>
            <a:r>
              <a:rPr lang="en-US" dirty="0" smtClean="0"/>
              <a:t>Place a 1 in the output column (X) for each binary value that makes the standard SOP expression a 1 </a:t>
            </a:r>
          </a:p>
          <a:p>
            <a:pPr>
              <a:buNone/>
            </a:pPr>
            <a:r>
              <a:rPr lang="en-US" dirty="0" smtClean="0"/>
              <a:t>and place a 0 for all the remaining binary values.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0" y="609600"/>
            <a:ext cx="9144000" cy="6248400"/>
          </a:xfrm>
        </p:spPr>
        <p:txBody>
          <a:bodyPr/>
          <a:lstStyle/>
          <a:p>
            <a:r>
              <a:rPr lang="en-US" dirty="0" smtClean="0"/>
              <a:t>Develop a truth table for the standard SOP expression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Create a truth table for</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895600" y="1143000"/>
            <a:ext cx="4086228" cy="68103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990600" y="1905000"/>
            <a:ext cx="7443739" cy="35814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4800600" y="5715000"/>
            <a:ext cx="2438400" cy="632178"/>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Autofit/>
          </a:bodyPr>
          <a:lstStyle/>
          <a:p>
            <a:r>
              <a:rPr lang="en-US" sz="3500" dirty="0" smtClean="0"/>
              <a:t>Converting POS expression to Truth Table format</a:t>
            </a:r>
            <a:endParaRPr lang="en-US" sz="3500" dirty="0"/>
          </a:p>
        </p:txBody>
      </p:sp>
      <p:sp>
        <p:nvSpPr>
          <p:cNvPr id="3" name="Content Placeholder 2"/>
          <p:cNvSpPr>
            <a:spLocks noGrp="1"/>
          </p:cNvSpPr>
          <p:nvPr>
            <p:ph idx="1"/>
          </p:nvPr>
        </p:nvSpPr>
        <p:spPr>
          <a:xfrm>
            <a:off x="0" y="1143000"/>
            <a:ext cx="8839200" cy="5715000"/>
          </a:xfrm>
        </p:spPr>
        <p:txBody>
          <a:bodyPr/>
          <a:lstStyle/>
          <a:p>
            <a:r>
              <a:rPr lang="en-US" dirty="0" smtClean="0"/>
              <a:t>Recall that a POS expression is equal to 0 only if at least one of the sum terms is equal to 0.</a:t>
            </a:r>
          </a:p>
          <a:p>
            <a:r>
              <a:rPr lang="en-US" dirty="0" smtClean="0"/>
              <a:t> Construct the truth table from the POS expression</a:t>
            </a:r>
          </a:p>
          <a:p>
            <a:r>
              <a:rPr lang="en-US" dirty="0" smtClean="0"/>
              <a:t>Convert the POS expression to standard form.</a:t>
            </a:r>
          </a:p>
          <a:p>
            <a:r>
              <a:rPr lang="en-US" dirty="0" smtClean="0"/>
              <a:t>Place a 0 in the output column (X) for each binary value that makes the expression a 0</a:t>
            </a:r>
          </a:p>
          <a:p>
            <a:pPr>
              <a:buNone/>
            </a:pPr>
            <a:r>
              <a:rPr lang="en-US" dirty="0" smtClean="0"/>
              <a:t>And place a 1 for all the remaining binary values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52400"/>
          </a:xfrm>
        </p:spPr>
        <p:txBody>
          <a:bodyPr>
            <a:normAutofit fontScale="90000"/>
          </a:bodyPr>
          <a:lstStyle/>
          <a:p>
            <a:endParaRPr lang="en-US" dirty="0"/>
          </a:p>
        </p:txBody>
      </p:sp>
      <p:sp>
        <p:nvSpPr>
          <p:cNvPr id="3" name="Content Placeholder 2"/>
          <p:cNvSpPr>
            <a:spLocks noGrp="1"/>
          </p:cNvSpPr>
          <p:nvPr>
            <p:ph idx="1"/>
          </p:nvPr>
        </p:nvSpPr>
        <p:spPr>
          <a:xfrm>
            <a:off x="0" y="457200"/>
            <a:ext cx="9144000" cy="5668963"/>
          </a:xfrm>
        </p:spPr>
        <p:txBody>
          <a:bodyPr/>
          <a:lstStyle/>
          <a:p>
            <a:r>
              <a:rPr lang="en-US" dirty="0" smtClean="0"/>
              <a:t>Determine the truth table for the following standard POS</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0" y="1600200"/>
            <a:ext cx="9144000" cy="8382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1544514" y="2590801"/>
            <a:ext cx="6913686" cy="3429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Develop a truth table for the following standard POS expression</a:t>
            </a:r>
            <a:endParaRPr lang="en-US" dirty="0"/>
          </a:p>
        </p:txBody>
      </p:sp>
      <p:pic>
        <p:nvPicPr>
          <p:cNvPr id="4101" name="Picture 5"/>
          <p:cNvPicPr>
            <a:picLocks noChangeAspect="1" noChangeArrowheads="1"/>
          </p:cNvPicPr>
          <p:nvPr/>
        </p:nvPicPr>
        <p:blipFill>
          <a:blip r:embed="rId2" cstate="print"/>
          <a:srcRect/>
          <a:stretch>
            <a:fillRect/>
          </a:stretch>
        </p:blipFill>
        <p:spPr bwMode="auto">
          <a:xfrm>
            <a:off x="685800" y="2590800"/>
            <a:ext cx="6492521" cy="2286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smtClean="0"/>
              <a:t>The Sum –of- Products (SOP) form</a:t>
            </a:r>
            <a:endParaRPr lang="en-US" dirty="0"/>
          </a:p>
        </p:txBody>
      </p:sp>
      <p:sp>
        <p:nvSpPr>
          <p:cNvPr id="3" name="Content Placeholder 2"/>
          <p:cNvSpPr>
            <a:spLocks noGrp="1"/>
          </p:cNvSpPr>
          <p:nvPr>
            <p:ph idx="1"/>
          </p:nvPr>
        </p:nvSpPr>
        <p:spPr>
          <a:xfrm>
            <a:off x="0" y="990600"/>
            <a:ext cx="9144000" cy="5867400"/>
          </a:xfrm>
        </p:spPr>
        <p:txBody>
          <a:bodyPr>
            <a:normAutofit/>
          </a:bodyPr>
          <a:lstStyle/>
          <a:p>
            <a:r>
              <a:rPr lang="en-US" dirty="0" smtClean="0"/>
              <a:t>A product term consists of product of literals.</a:t>
            </a:r>
          </a:p>
          <a:p>
            <a:r>
              <a:rPr lang="en-US" dirty="0" smtClean="0"/>
              <a:t>When two or more product terms are summed by Boolean addition, the resulting expression is a </a:t>
            </a:r>
            <a:r>
              <a:rPr lang="en-US" b="1" dirty="0" smtClean="0"/>
              <a:t>sum of products (SOP).</a:t>
            </a:r>
          </a:p>
          <a:p>
            <a:r>
              <a:rPr lang="en-US" dirty="0" smtClean="0"/>
              <a:t>Examples</a:t>
            </a:r>
          </a:p>
          <a:p>
            <a:pPr>
              <a:buNone/>
            </a:pPr>
            <a:endParaRPr lang="en-US" dirty="0" smtClean="0"/>
          </a:p>
          <a:p>
            <a:endParaRPr lang="en-US" dirty="0" smtClean="0"/>
          </a:p>
          <a:p>
            <a:r>
              <a:rPr lang="en-US" dirty="0" smtClean="0"/>
              <a:t>The SOP can contain a single variable term, as in	A + ABC + BCD.</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733800" y="2971800"/>
            <a:ext cx="4506685"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Autofit/>
          </a:bodyPr>
          <a:lstStyle/>
          <a:p>
            <a:r>
              <a:rPr lang="en-US" sz="3600" dirty="0" smtClean="0"/>
              <a:t>Determining standard SOP and POS from a Truth Table</a:t>
            </a:r>
            <a:endParaRPr lang="en-US" sz="3600" dirty="0"/>
          </a:p>
        </p:txBody>
      </p:sp>
      <p:sp>
        <p:nvSpPr>
          <p:cNvPr id="3" name="Content Placeholder 2"/>
          <p:cNvSpPr>
            <a:spLocks noGrp="1"/>
          </p:cNvSpPr>
          <p:nvPr>
            <p:ph idx="1"/>
          </p:nvPr>
        </p:nvSpPr>
        <p:spPr>
          <a:xfrm>
            <a:off x="0" y="1447800"/>
            <a:ext cx="9144000" cy="5181600"/>
          </a:xfrm>
        </p:spPr>
        <p:txBody>
          <a:bodyPr>
            <a:normAutofit/>
          </a:bodyPr>
          <a:lstStyle/>
          <a:p>
            <a:pPr>
              <a:buNone/>
            </a:pPr>
            <a:r>
              <a:rPr lang="en-US" dirty="0" smtClean="0"/>
              <a:t>Example: from truth table determine std SOP and POS</a:t>
            </a:r>
          </a:p>
          <a:p>
            <a:endParaRPr lang="en-US" dirty="0" smtClean="0"/>
          </a:p>
          <a:p>
            <a:endParaRPr lang="en-US" dirty="0" smtClean="0"/>
          </a:p>
          <a:p>
            <a:endParaRPr lang="en-US" dirty="0" smtClean="0"/>
          </a:p>
          <a:p>
            <a:pPr>
              <a:buNone/>
            </a:pPr>
            <a:endParaRPr lang="en-US" dirty="0" smtClean="0"/>
          </a:p>
        </p:txBody>
      </p:sp>
      <p:pic>
        <p:nvPicPr>
          <p:cNvPr id="7170" name="Picture 2"/>
          <p:cNvPicPr>
            <a:picLocks noChangeAspect="1" noChangeArrowheads="1"/>
          </p:cNvPicPr>
          <p:nvPr/>
        </p:nvPicPr>
        <p:blipFill>
          <a:blip r:embed="rId2" cstate="print"/>
          <a:srcRect/>
          <a:stretch>
            <a:fillRect/>
          </a:stretch>
        </p:blipFill>
        <p:spPr bwMode="auto">
          <a:xfrm>
            <a:off x="2286000" y="2133600"/>
            <a:ext cx="6449653" cy="41148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0" y="762000"/>
            <a:ext cx="9144000" cy="6096000"/>
          </a:xfrm>
        </p:spPr>
        <p:txBody>
          <a:bodyPr>
            <a:normAutofit/>
          </a:bodyPr>
          <a:lstStyle/>
          <a:p>
            <a:r>
              <a:rPr lang="en-US" dirty="0" smtClean="0"/>
              <a:t>There are four 1s in the output column and the corresponding binary values are 011, 100, 110, and 111. Convert these binary values to product terms: </a:t>
            </a:r>
          </a:p>
          <a:p>
            <a:endParaRPr lang="en-US" dirty="0" smtClean="0"/>
          </a:p>
          <a:p>
            <a:endParaRPr lang="en-US" dirty="0" smtClean="0"/>
          </a:p>
          <a:p>
            <a:endParaRPr lang="en-US" dirty="0" smtClean="0"/>
          </a:p>
          <a:p>
            <a:endParaRPr lang="en-US" dirty="0" smtClean="0"/>
          </a:p>
          <a:p>
            <a:r>
              <a:rPr lang="en-US" dirty="0" smtClean="0"/>
              <a:t>The resulting standard SOP expression for the output X is</a:t>
            </a:r>
          </a:p>
          <a:p>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4038600" y="2286000"/>
            <a:ext cx="3539154" cy="22098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2971800" y="5181600"/>
            <a:ext cx="5120640" cy="5334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rmAutofit fontScale="90000"/>
          </a:bodyPr>
          <a:lstStyle/>
          <a:p>
            <a:endParaRPr lang="en-US" dirty="0"/>
          </a:p>
        </p:txBody>
      </p:sp>
      <p:sp>
        <p:nvSpPr>
          <p:cNvPr id="3" name="Content Placeholder 2"/>
          <p:cNvSpPr>
            <a:spLocks noGrp="1"/>
          </p:cNvSpPr>
          <p:nvPr>
            <p:ph idx="1"/>
          </p:nvPr>
        </p:nvSpPr>
        <p:spPr>
          <a:xfrm>
            <a:off x="0" y="457200"/>
            <a:ext cx="9144000" cy="5668963"/>
          </a:xfrm>
        </p:spPr>
        <p:txBody>
          <a:bodyPr/>
          <a:lstStyle/>
          <a:p>
            <a:r>
              <a:rPr lang="en-US" dirty="0" smtClean="0"/>
              <a:t>For the POS expression, the output is 0 for binary values 000, 001, 010 and 101.</a:t>
            </a:r>
          </a:p>
          <a:p>
            <a:r>
              <a:rPr lang="en-US" dirty="0" smtClean="0"/>
              <a:t>Convert these binary values to sum terms as follows</a:t>
            </a:r>
          </a:p>
          <a:p>
            <a:endParaRPr lang="en-US" dirty="0" smtClean="0"/>
          </a:p>
          <a:p>
            <a:endParaRPr lang="en-US" dirty="0" smtClean="0"/>
          </a:p>
          <a:p>
            <a:endParaRPr lang="en-US" dirty="0" smtClean="0"/>
          </a:p>
          <a:p>
            <a:endParaRPr lang="en-US" dirty="0" smtClean="0"/>
          </a:p>
          <a:p>
            <a:r>
              <a:rPr lang="en-US" dirty="0" smtClean="0"/>
              <a:t>The resulting POS expression for output X is</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3352800" y="2209800"/>
            <a:ext cx="3700758" cy="21336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152400" y="5029200"/>
            <a:ext cx="8586019" cy="6096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smtClean="0"/>
              <a:t>example</a:t>
            </a:r>
            <a:endParaRPr lang="en-US" sz="3600" dirty="0"/>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0" y="1371600"/>
            <a:ext cx="9144000" cy="37338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dirty="0" smtClean="0"/>
              <a:t>KARNAUGH MAP / METHOD</a:t>
            </a:r>
            <a:endParaRPr lang="en-US" dirty="0"/>
          </a:p>
        </p:txBody>
      </p:sp>
      <p:sp>
        <p:nvSpPr>
          <p:cNvPr id="3" name="Content Placeholder 2"/>
          <p:cNvSpPr>
            <a:spLocks noGrp="1"/>
          </p:cNvSpPr>
          <p:nvPr>
            <p:ph idx="1"/>
          </p:nvPr>
        </p:nvSpPr>
        <p:spPr>
          <a:xfrm>
            <a:off x="0" y="1219200"/>
            <a:ext cx="9144000" cy="5638800"/>
          </a:xfrm>
        </p:spPr>
        <p:txBody>
          <a:bodyPr>
            <a:normAutofit/>
          </a:bodyPr>
          <a:lstStyle/>
          <a:p>
            <a:r>
              <a:rPr lang="en-US" dirty="0" smtClean="0"/>
              <a:t>A Karnaugh map provides a systematic method for simplifying Boolean expressions and if properly used will provide the simplest SOP or POS expressions possible (known as minimum expressions).</a:t>
            </a:r>
          </a:p>
          <a:p>
            <a:r>
              <a:rPr lang="en-US" dirty="0" smtClean="0"/>
              <a:t>Karnaugh map is similar to a truth table because it  presents all of the possible values of input variables and the resulting output for each value.</a:t>
            </a:r>
          </a:p>
          <a:p>
            <a:r>
              <a:rPr lang="en-US" dirty="0" smtClean="0"/>
              <a:t>Karnaugh map is an array of cells in which each cell represents a binary value of the input variables.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a:bodyPr>
          <a:lstStyle/>
          <a:p>
            <a:r>
              <a:rPr lang="en-US" dirty="0" smtClean="0"/>
              <a:t>The 3-variable Karnaugh Map</a:t>
            </a:r>
            <a:endParaRPr lang="en-US" dirty="0"/>
          </a:p>
        </p:txBody>
      </p:sp>
      <p:sp>
        <p:nvSpPr>
          <p:cNvPr id="3" name="Content Placeholder 2"/>
          <p:cNvSpPr>
            <a:spLocks noGrp="1"/>
          </p:cNvSpPr>
          <p:nvPr>
            <p:ph idx="1"/>
          </p:nvPr>
        </p:nvSpPr>
        <p:spPr>
          <a:xfrm>
            <a:off x="0" y="990600"/>
            <a:ext cx="9144000" cy="5867400"/>
          </a:xfrm>
        </p:spPr>
        <p:txBody>
          <a:bodyPr/>
          <a:lstStyle/>
          <a:p>
            <a:r>
              <a:rPr lang="en-US" dirty="0" smtClean="0"/>
              <a:t>The 3-variable Karnaugh map is an array of eight cells  (                  ).</a:t>
            </a:r>
          </a:p>
          <a:p>
            <a:r>
              <a:rPr lang="en-US" dirty="0" smtClean="0"/>
              <a:t>In this case, A, B, and C are used for the variables although other letters could be used.</a:t>
            </a:r>
          </a:p>
          <a:p>
            <a:r>
              <a:rPr lang="en-US" dirty="0" smtClean="0"/>
              <a:t>Binary values of A and B are along the left side (notice the sequence) and the values of C are at the top.</a:t>
            </a:r>
          </a:p>
          <a:p>
            <a:r>
              <a:rPr lang="en-US" dirty="0" smtClean="0"/>
              <a:t>The value of a given cell is the binary values of A and B at the left in the same row combined with value of C at the top in the same column.</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371600" y="1524000"/>
            <a:ext cx="1621322" cy="3810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The 3-variable Karnaugh Map</a:t>
            </a:r>
            <a:endParaRPr lang="en-US" dirty="0"/>
          </a:p>
        </p:txBody>
      </p:sp>
      <p:sp>
        <p:nvSpPr>
          <p:cNvPr id="5" name="Content Placeholder 4"/>
          <p:cNvSpPr>
            <a:spLocks noGrp="1"/>
          </p:cNvSpPr>
          <p:nvPr>
            <p:ph idx="1"/>
          </p:nvPr>
        </p:nvSpPr>
        <p:spPr>
          <a:xfrm>
            <a:off x="-152400" y="685800"/>
            <a:ext cx="9525000" cy="6172200"/>
          </a:xfrm>
        </p:spPr>
        <p:txBody>
          <a:bodyPr/>
          <a:lstStyle/>
          <a:p>
            <a:pPr>
              <a:buNone/>
            </a:pPr>
            <a:r>
              <a:rPr lang="en-US" dirty="0" smtClean="0"/>
              <a:t>In figures below:  (a) shows the 3-variable </a:t>
            </a:r>
            <a:r>
              <a:rPr lang="en-US" dirty="0" err="1" smtClean="0"/>
              <a:t>Karnaugh</a:t>
            </a:r>
            <a:r>
              <a:rPr lang="en-US" dirty="0" smtClean="0"/>
              <a:t> map as array of eight cells. (which cell has value 101?)</a:t>
            </a:r>
          </a:p>
          <a:p>
            <a:pPr>
              <a:buNone/>
            </a:pPr>
            <a:r>
              <a:rPr lang="en-US" dirty="0" smtClean="0"/>
              <a:t>(b) shows the standard product terms that are represented by each cell in the Karnaugh map.</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1981200" y="2743200"/>
            <a:ext cx="4800600" cy="38862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33400"/>
          </a:xfrm>
        </p:spPr>
        <p:txBody>
          <a:bodyPr>
            <a:noAutofit/>
          </a:bodyPr>
          <a:lstStyle/>
          <a:p>
            <a:r>
              <a:rPr lang="en-US" sz="3600" dirty="0" smtClean="0"/>
              <a:t>The 4-variable </a:t>
            </a:r>
            <a:r>
              <a:rPr lang="en-US" sz="3600" dirty="0" err="1" smtClean="0"/>
              <a:t>Karnaugh</a:t>
            </a:r>
            <a:r>
              <a:rPr lang="en-US" sz="3600" dirty="0" smtClean="0"/>
              <a:t> Map</a:t>
            </a:r>
            <a:endParaRPr lang="en-US" sz="3600" dirty="0"/>
          </a:p>
        </p:txBody>
      </p:sp>
      <p:sp>
        <p:nvSpPr>
          <p:cNvPr id="3" name="Content Placeholder 2"/>
          <p:cNvSpPr>
            <a:spLocks noGrp="1"/>
          </p:cNvSpPr>
          <p:nvPr>
            <p:ph idx="1"/>
          </p:nvPr>
        </p:nvSpPr>
        <p:spPr>
          <a:xfrm>
            <a:off x="0" y="685800"/>
            <a:ext cx="9144000" cy="6172200"/>
          </a:xfrm>
        </p:spPr>
        <p:txBody>
          <a:bodyPr/>
          <a:lstStyle/>
          <a:p>
            <a:r>
              <a:rPr lang="en-US" sz="2800" dirty="0" smtClean="0"/>
              <a:t>The 4-variable </a:t>
            </a:r>
            <a:r>
              <a:rPr lang="en-US" sz="2800" dirty="0" err="1" smtClean="0"/>
              <a:t>Karnaugh</a:t>
            </a:r>
            <a:r>
              <a:rPr lang="en-US" sz="2800" dirty="0" smtClean="0"/>
              <a:t> map is an array of sixteen cells.</a:t>
            </a:r>
          </a:p>
          <a:p>
            <a:r>
              <a:rPr lang="en-US" sz="2800" dirty="0" smtClean="0"/>
              <a:t>Binary values A and B are along the left side and the values of C and D are across the top.</a:t>
            </a:r>
          </a:p>
          <a:p>
            <a:r>
              <a:rPr lang="en-US" sz="2800" dirty="0" smtClean="0"/>
              <a:t>The value of a given cell is the binary values of A and B at the left in the same row </a:t>
            </a:r>
            <a:r>
              <a:rPr lang="en-US" sz="2800" b="1" dirty="0" smtClean="0"/>
              <a:t>combined </a:t>
            </a:r>
            <a:r>
              <a:rPr lang="en-US" sz="2800" dirty="0" smtClean="0"/>
              <a:t>with the binary values of C and D at the top in the same column</a:t>
            </a:r>
            <a:r>
              <a:rPr lang="en-US" dirty="0" smtClean="0"/>
              <a:t>.</a:t>
            </a:r>
            <a:endParaRPr lang="en-US" b="1" dirty="0"/>
          </a:p>
        </p:txBody>
      </p:sp>
      <p:pic>
        <p:nvPicPr>
          <p:cNvPr id="1026" name="Picture 2"/>
          <p:cNvPicPr>
            <a:picLocks noChangeAspect="1" noChangeArrowheads="1"/>
          </p:cNvPicPr>
          <p:nvPr/>
        </p:nvPicPr>
        <p:blipFill>
          <a:blip r:embed="rId2" cstate="print"/>
          <a:srcRect/>
          <a:stretch>
            <a:fillRect/>
          </a:stretch>
        </p:blipFill>
        <p:spPr bwMode="auto">
          <a:xfrm>
            <a:off x="1066800" y="3505200"/>
            <a:ext cx="7440145" cy="28194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endParaRPr lang="en-US" dirty="0"/>
          </a:p>
        </p:txBody>
      </p:sp>
      <p:sp>
        <p:nvSpPr>
          <p:cNvPr id="3" name="Content Placeholder 2"/>
          <p:cNvSpPr>
            <a:spLocks noGrp="1"/>
          </p:cNvSpPr>
          <p:nvPr>
            <p:ph idx="1"/>
          </p:nvPr>
        </p:nvSpPr>
        <p:spPr>
          <a:xfrm>
            <a:off x="0" y="1066800"/>
            <a:ext cx="9144000" cy="5791200"/>
          </a:xfrm>
        </p:spPr>
        <p:txBody>
          <a:bodyPr/>
          <a:lstStyle/>
          <a:p>
            <a:r>
              <a:rPr lang="en-US" dirty="0" smtClean="0"/>
              <a:t>For example the cell in the upper right corner has a binary value of 0010 and the cell in the lower right corner has a binary value of 1010.</a:t>
            </a:r>
          </a:p>
          <a:p>
            <a:r>
              <a:rPr lang="en-US" dirty="0" smtClean="0"/>
              <a:t>Figure (b) shows the standard product terms that are represented by each cell in the 4-variable </a:t>
            </a:r>
            <a:r>
              <a:rPr lang="en-US" dirty="0" err="1" smtClean="0"/>
              <a:t>Karnaugh</a:t>
            </a:r>
            <a:r>
              <a:rPr lang="en-US" dirty="0" smtClean="0"/>
              <a:t> map.</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dirty="0" smtClean="0"/>
              <a:t>Cell adjacency</a:t>
            </a:r>
            <a:endParaRPr lang="en-US" dirty="0"/>
          </a:p>
        </p:txBody>
      </p:sp>
      <p:sp>
        <p:nvSpPr>
          <p:cNvPr id="3" name="Content Placeholder 2"/>
          <p:cNvSpPr>
            <a:spLocks noGrp="1"/>
          </p:cNvSpPr>
          <p:nvPr>
            <p:ph idx="1"/>
          </p:nvPr>
        </p:nvSpPr>
        <p:spPr>
          <a:xfrm>
            <a:off x="0" y="914400"/>
            <a:ext cx="9144000" cy="5943600"/>
          </a:xfrm>
        </p:spPr>
        <p:txBody>
          <a:bodyPr>
            <a:normAutofit fontScale="92500"/>
          </a:bodyPr>
          <a:lstStyle/>
          <a:p>
            <a:r>
              <a:rPr lang="en-US" dirty="0" smtClean="0"/>
              <a:t>The cells in a </a:t>
            </a:r>
            <a:r>
              <a:rPr lang="en-US" dirty="0" err="1" smtClean="0"/>
              <a:t>Karnaugh</a:t>
            </a:r>
            <a:r>
              <a:rPr lang="en-US" dirty="0" smtClean="0"/>
              <a:t> map are arranged so that there is only a single-variable change between adjacent cells.</a:t>
            </a:r>
          </a:p>
          <a:p>
            <a:r>
              <a:rPr lang="en-US" dirty="0" smtClean="0"/>
              <a:t>So ADJACENCY is defined by a single variable change.</a:t>
            </a:r>
          </a:p>
          <a:p>
            <a:r>
              <a:rPr lang="en-US" dirty="0" smtClean="0"/>
              <a:t>Cells that differ by only one variable are adjacent.</a:t>
            </a:r>
          </a:p>
          <a:p>
            <a:r>
              <a:rPr lang="en-US" dirty="0" smtClean="0"/>
              <a:t>Cells with values that differ by more than one variable  are not adjacent.</a:t>
            </a:r>
          </a:p>
          <a:p>
            <a:r>
              <a:rPr lang="en-US" dirty="0" smtClean="0"/>
              <a:t>Example in the 3-variable map the 010 cell is adjacent to  the 000 cell, the 011 cell and the 110 cell.</a:t>
            </a:r>
          </a:p>
          <a:p>
            <a:r>
              <a:rPr lang="en-US" dirty="0" smtClean="0"/>
              <a:t>The 010 cell is not adjacent to the 001 cell, the 111 cell, the 100 cell or the 101 cell.</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Domain of a Boolean expression</a:t>
            </a:r>
            <a:endParaRPr lang="en-US" dirty="0"/>
          </a:p>
        </p:txBody>
      </p:sp>
      <p:sp>
        <p:nvSpPr>
          <p:cNvPr id="3" name="Content Placeholder 2"/>
          <p:cNvSpPr>
            <a:spLocks noGrp="1"/>
          </p:cNvSpPr>
          <p:nvPr>
            <p:ph idx="1"/>
          </p:nvPr>
        </p:nvSpPr>
        <p:spPr>
          <a:xfrm>
            <a:off x="0" y="762000"/>
            <a:ext cx="9144000" cy="6096000"/>
          </a:xfrm>
        </p:spPr>
        <p:txBody>
          <a:bodyPr/>
          <a:lstStyle/>
          <a:p>
            <a:r>
              <a:rPr lang="en-US" dirty="0" smtClean="0"/>
              <a:t>The domain of a general Boolean expression is the set of variables contained in the expression in either complemented or uncomplemented form.</a:t>
            </a:r>
          </a:p>
          <a:p>
            <a:r>
              <a:rPr lang="en-US" dirty="0" smtClean="0"/>
              <a:t>Example:</a:t>
            </a:r>
          </a:p>
          <a:p>
            <a:pPr>
              <a:buNone/>
            </a:pPr>
            <a:endParaRPr lang="en-US" dirty="0" smtClean="0"/>
          </a:p>
          <a:p>
            <a:pPr>
              <a:buNone/>
            </a:pPr>
            <a:r>
              <a:rPr lang="en-US" dirty="0" smtClean="0"/>
              <a:t>The domain is A, B, C</a:t>
            </a:r>
          </a:p>
          <a:p>
            <a:pPr>
              <a:buNone/>
            </a:pPr>
            <a:endParaRPr lang="en-US" dirty="0" smtClean="0"/>
          </a:p>
          <a:p>
            <a:pPr marL="514350" indent="-514350"/>
            <a:r>
              <a:rPr lang="en-US" dirty="0" smtClean="0"/>
              <a:t>The domain of</a:t>
            </a:r>
          </a:p>
          <a:p>
            <a:pPr marL="514350" indent="-514350">
              <a:buNone/>
            </a:pPr>
            <a:r>
              <a:rPr lang="en-US" dirty="0" smtClean="0"/>
              <a:t>is  A, B, C, D, E</a:t>
            </a:r>
          </a:p>
          <a:p>
            <a:pPr>
              <a:buNone/>
            </a:pP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4038600" y="2667000"/>
            <a:ext cx="2644775" cy="6477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3851413" y="4706620"/>
            <a:ext cx="4835387" cy="6178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Cell adjacency</a:t>
            </a:r>
            <a:endParaRPr lang="en-US" dirty="0"/>
          </a:p>
        </p:txBody>
      </p:sp>
      <p:sp>
        <p:nvSpPr>
          <p:cNvPr id="3" name="Content Placeholder 2"/>
          <p:cNvSpPr>
            <a:spLocks noGrp="1"/>
          </p:cNvSpPr>
          <p:nvPr>
            <p:ph idx="1"/>
          </p:nvPr>
        </p:nvSpPr>
        <p:spPr>
          <a:xfrm>
            <a:off x="0" y="762000"/>
            <a:ext cx="9144000" cy="6096001"/>
          </a:xfrm>
        </p:spPr>
        <p:txBody>
          <a:bodyPr>
            <a:normAutofit/>
          </a:bodyPr>
          <a:lstStyle/>
          <a:p>
            <a:r>
              <a:rPr lang="en-US" dirty="0" smtClean="0"/>
              <a:t>Physically, each cell is adjacent to the cells that are immediately next to it on any of its four sides.</a:t>
            </a:r>
          </a:p>
          <a:p>
            <a:r>
              <a:rPr lang="en-US" dirty="0" smtClean="0"/>
              <a:t>A cell is NOT adjacent to the cells that diagonally touch any of its corners.</a:t>
            </a:r>
          </a:p>
          <a:p>
            <a:r>
              <a:rPr lang="en-US" dirty="0" smtClean="0"/>
              <a:t>Also the cells in the top row are adjacent to the corresponding cells in the bottom row.</a:t>
            </a:r>
          </a:p>
          <a:p>
            <a:r>
              <a:rPr lang="en-US" dirty="0" smtClean="0"/>
              <a:t>and the cells in the outer left column are adjacent to the corresponding cells in the outer right column (“wrap-around” adjacency which form a cylinder).</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Cell adjacency</a:t>
            </a:r>
            <a:endParaRPr lang="en-US" dirty="0"/>
          </a:p>
        </p:txBody>
      </p:sp>
      <p:sp>
        <p:nvSpPr>
          <p:cNvPr id="3" name="Content Placeholder 2"/>
          <p:cNvSpPr>
            <a:spLocks noGrp="1"/>
          </p:cNvSpPr>
          <p:nvPr>
            <p:ph idx="1"/>
          </p:nvPr>
        </p:nvSpPr>
        <p:spPr>
          <a:xfrm>
            <a:off x="457200" y="838200"/>
            <a:ext cx="8229600" cy="5287963"/>
          </a:xfrm>
        </p:spPr>
        <p:txBody>
          <a:bodyPr/>
          <a:lstStyle/>
          <a:p>
            <a:r>
              <a:rPr lang="en-US" dirty="0" smtClean="0"/>
              <a:t>Adjacent cells in </a:t>
            </a:r>
            <a:r>
              <a:rPr lang="en-US" dirty="0" err="1" smtClean="0"/>
              <a:t>Karnaugh</a:t>
            </a:r>
            <a:r>
              <a:rPr lang="en-US" dirty="0" smtClean="0"/>
              <a:t> map are those that differ by only one variable.</a:t>
            </a:r>
          </a:p>
          <a:p>
            <a:r>
              <a:rPr lang="en-US" dirty="0" smtClean="0"/>
              <a:t>Arrows point between adjacent cells.</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590800" y="2895600"/>
            <a:ext cx="4366362" cy="37338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fontScale="90000"/>
          </a:bodyPr>
          <a:lstStyle/>
          <a:p>
            <a:r>
              <a:rPr lang="en-US" dirty="0" smtClean="0"/>
              <a:t>KARNAUGH MAP SOP MINIMIZATION</a:t>
            </a:r>
            <a:endParaRPr lang="en-US" dirty="0"/>
          </a:p>
        </p:txBody>
      </p:sp>
      <p:sp>
        <p:nvSpPr>
          <p:cNvPr id="3" name="Content Placeholder 2"/>
          <p:cNvSpPr>
            <a:spLocks noGrp="1"/>
          </p:cNvSpPr>
          <p:nvPr>
            <p:ph idx="1"/>
          </p:nvPr>
        </p:nvSpPr>
        <p:spPr>
          <a:xfrm>
            <a:off x="0" y="685800"/>
            <a:ext cx="9144000" cy="5440363"/>
          </a:xfrm>
        </p:spPr>
        <p:txBody>
          <a:bodyPr/>
          <a:lstStyle/>
          <a:p>
            <a:r>
              <a:rPr lang="en-US" dirty="0" smtClean="0"/>
              <a:t>MAPPING A STANDARD SOP EXPRESSION:</a:t>
            </a:r>
          </a:p>
          <a:p>
            <a:pPr>
              <a:buNone/>
            </a:pPr>
            <a:r>
              <a:rPr lang="en-US" dirty="0" smtClean="0"/>
              <a:t>Step 1. Determine the binary value of each product term in the </a:t>
            </a:r>
            <a:r>
              <a:rPr lang="en-US" b="1" dirty="0" smtClean="0"/>
              <a:t>standard</a:t>
            </a:r>
            <a:r>
              <a:rPr lang="en-US" dirty="0" smtClean="0"/>
              <a:t> SOP expression.</a:t>
            </a:r>
          </a:p>
          <a:p>
            <a:pPr>
              <a:buNone/>
            </a:pPr>
            <a:r>
              <a:rPr lang="en-US" dirty="0" smtClean="0"/>
              <a:t>Step 2. As each product term is evaluated, place a 1 on the </a:t>
            </a:r>
            <a:r>
              <a:rPr lang="en-US" dirty="0" err="1" smtClean="0"/>
              <a:t>Karnaugh</a:t>
            </a:r>
            <a:r>
              <a:rPr lang="en-US" dirty="0" smtClean="0"/>
              <a:t> map in the cell having the same value as the product term.</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590800" y="3810000"/>
            <a:ext cx="4923460" cy="2666999"/>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1143000"/>
            <a:ext cx="8936415" cy="2666999"/>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0" y="3962400"/>
            <a:ext cx="9144000" cy="16764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r>
              <a:rPr lang="en-US" dirty="0" smtClean="0"/>
              <a:t>answers</a:t>
            </a:r>
            <a:endParaRPr lang="en-US" dirty="0"/>
          </a:p>
        </p:txBody>
      </p:sp>
      <p:sp>
        <p:nvSpPr>
          <p:cNvPr id="3" name="Content Placeholder 2"/>
          <p:cNvSpPr>
            <a:spLocks noGrp="1"/>
          </p:cNvSpPr>
          <p:nvPr>
            <p:ph idx="1"/>
          </p:nvPr>
        </p:nvSpPr>
        <p:spPr>
          <a:xfrm>
            <a:off x="0" y="1600200"/>
            <a:ext cx="9144000" cy="5638800"/>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r>
              <a:rPr lang="en-US" u="sng" dirty="0" smtClean="0"/>
              <a:t>Note</a:t>
            </a:r>
            <a:r>
              <a:rPr lang="en-US" dirty="0" smtClean="0"/>
              <a:t> for non standard SOP you have to </a:t>
            </a:r>
            <a:r>
              <a:rPr lang="en-US" b="1" dirty="0" smtClean="0"/>
              <a:t>convert to standard</a:t>
            </a:r>
            <a:r>
              <a:rPr lang="en-US" dirty="0" smtClean="0"/>
              <a:t> SOP.</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0" y="685801"/>
            <a:ext cx="3962400" cy="42672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191000" y="609600"/>
            <a:ext cx="4953000" cy="41148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err="1" smtClean="0"/>
              <a:t>Karnaugh</a:t>
            </a:r>
            <a:r>
              <a:rPr lang="en-US" dirty="0" smtClean="0"/>
              <a:t> Map simplification of SOP expressions</a:t>
            </a:r>
            <a:endParaRPr lang="en-US" dirty="0"/>
          </a:p>
        </p:txBody>
      </p:sp>
      <p:sp>
        <p:nvSpPr>
          <p:cNvPr id="3" name="Content Placeholder 2"/>
          <p:cNvSpPr>
            <a:spLocks noGrp="1"/>
          </p:cNvSpPr>
          <p:nvPr>
            <p:ph idx="1"/>
          </p:nvPr>
        </p:nvSpPr>
        <p:spPr>
          <a:xfrm>
            <a:off x="0" y="1295400"/>
            <a:ext cx="9144000" cy="5562600"/>
          </a:xfrm>
        </p:spPr>
        <p:txBody>
          <a:bodyPr>
            <a:normAutofit lnSpcReduction="10000"/>
          </a:bodyPr>
          <a:lstStyle/>
          <a:p>
            <a:r>
              <a:rPr lang="en-US" dirty="0" smtClean="0"/>
              <a:t>Minimization is the process that results in an expression containing the fewest possible terms with the fewest possible variables.</a:t>
            </a:r>
          </a:p>
          <a:p>
            <a:endParaRPr lang="en-US" dirty="0" smtClean="0"/>
          </a:p>
          <a:p>
            <a:r>
              <a:rPr lang="en-US" dirty="0" smtClean="0"/>
              <a:t>After SOP expression has been mapped, a minimum SOP expression is obtained by grouping the 1s and determining the minimum SOP expression from the map.</a:t>
            </a:r>
          </a:p>
          <a:p>
            <a:r>
              <a:rPr lang="en-US" dirty="0" smtClean="0"/>
              <a:t>Enclose those </a:t>
            </a:r>
            <a:r>
              <a:rPr lang="en-US" b="1" dirty="0" smtClean="0"/>
              <a:t>adjacen</a:t>
            </a:r>
            <a:r>
              <a:rPr lang="en-US" dirty="0" smtClean="0"/>
              <a:t>t cells containing 1s.  The goal is  to maximize the size of the groups and to minimize the number of groups.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b="1" dirty="0" smtClean="0"/>
              <a:t>rules</a:t>
            </a:r>
            <a:endParaRPr lang="en-US" b="1" dirty="0"/>
          </a:p>
        </p:txBody>
      </p:sp>
      <p:sp>
        <p:nvSpPr>
          <p:cNvPr id="3" name="Content Placeholder 2"/>
          <p:cNvSpPr>
            <a:spLocks noGrp="1"/>
          </p:cNvSpPr>
          <p:nvPr>
            <p:ph idx="1"/>
          </p:nvPr>
        </p:nvSpPr>
        <p:spPr>
          <a:xfrm>
            <a:off x="0" y="838200"/>
            <a:ext cx="9144000" cy="6019800"/>
          </a:xfrm>
        </p:spPr>
        <p:txBody>
          <a:bodyPr>
            <a:normAutofit lnSpcReduction="10000"/>
          </a:bodyPr>
          <a:lstStyle/>
          <a:p>
            <a:pPr marL="514350" indent="-514350">
              <a:buFont typeface="+mj-lt"/>
              <a:buAutoNum type="arabicPeriod"/>
            </a:pPr>
            <a:r>
              <a:rPr lang="en-US" dirty="0" smtClean="0"/>
              <a:t>A group must contain either 1, 2, 4, 8 or 16 cells, which are all </a:t>
            </a:r>
            <a:r>
              <a:rPr lang="en-US" b="1" dirty="0" smtClean="0"/>
              <a:t>powers of 2</a:t>
            </a:r>
            <a:r>
              <a:rPr lang="en-US" dirty="0" smtClean="0"/>
              <a:t>. example for a 3-variable map, 2</a:t>
            </a:r>
            <a:r>
              <a:rPr lang="en-US" baseline="30000" dirty="0" smtClean="0"/>
              <a:t>3</a:t>
            </a:r>
            <a:r>
              <a:rPr lang="en-US" dirty="0" smtClean="0"/>
              <a:t> = 8 is the maximum group.</a:t>
            </a:r>
          </a:p>
          <a:p>
            <a:pPr marL="514350" indent="-514350">
              <a:buFont typeface="+mj-lt"/>
              <a:buAutoNum type="arabicPeriod"/>
            </a:pPr>
            <a:r>
              <a:rPr lang="en-US" dirty="0" smtClean="0"/>
              <a:t>Each cell in a group must be </a:t>
            </a:r>
            <a:r>
              <a:rPr lang="en-US" b="1" dirty="0" smtClean="0"/>
              <a:t>adjacent</a:t>
            </a:r>
            <a:r>
              <a:rPr lang="en-US" dirty="0" smtClean="0"/>
              <a:t> to one or more cells in that sane group,  but all cells in the group do not have to be  adjacent to each other.</a:t>
            </a:r>
          </a:p>
          <a:p>
            <a:pPr marL="514350" indent="-514350">
              <a:buFont typeface="+mj-lt"/>
              <a:buAutoNum type="arabicPeriod"/>
            </a:pPr>
            <a:r>
              <a:rPr lang="en-US" dirty="0" smtClean="0"/>
              <a:t>Always include the </a:t>
            </a:r>
            <a:r>
              <a:rPr lang="en-US" b="1" dirty="0" smtClean="0"/>
              <a:t>largest</a:t>
            </a:r>
            <a:r>
              <a:rPr lang="en-US" dirty="0" smtClean="0"/>
              <a:t> possible number of 1s in a group in accordance with rule 1.</a:t>
            </a:r>
          </a:p>
          <a:p>
            <a:pPr marL="514350" indent="-514350">
              <a:buFont typeface="+mj-lt"/>
              <a:buAutoNum type="arabicPeriod"/>
            </a:pPr>
            <a:r>
              <a:rPr lang="en-US" dirty="0" smtClean="0"/>
              <a:t>Each 1 on the map must be included in at least one group. The 1s already in a group can be included in another group as long as the overlapping groups include non common 1s.</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Make </a:t>
            </a:r>
            <a:r>
              <a:rPr lang="en-US" dirty="0" err="1" smtClean="0"/>
              <a:t>Karnaugh</a:t>
            </a:r>
            <a:r>
              <a:rPr lang="en-US" dirty="0" smtClean="0"/>
              <a:t> groups</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0" y="1447801"/>
            <a:ext cx="9144000" cy="3886199"/>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0" y="1295400"/>
            <a:ext cx="9144000" cy="37338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normAutofit fontScale="90000"/>
          </a:bodyPr>
          <a:lstStyle/>
          <a:p>
            <a:r>
              <a:rPr lang="en-US" dirty="0" smtClean="0"/>
              <a:t>Determining the minimum SOP expression from the map</a:t>
            </a:r>
            <a:endParaRPr lang="en-US" dirty="0"/>
          </a:p>
        </p:txBody>
      </p:sp>
      <p:sp>
        <p:nvSpPr>
          <p:cNvPr id="3" name="Content Placeholder 2"/>
          <p:cNvSpPr>
            <a:spLocks noGrp="1"/>
          </p:cNvSpPr>
          <p:nvPr>
            <p:ph idx="1"/>
          </p:nvPr>
        </p:nvSpPr>
        <p:spPr>
          <a:xfrm>
            <a:off x="457200" y="1143000"/>
            <a:ext cx="8229600" cy="4983163"/>
          </a:xfrm>
        </p:spPr>
        <p:txBody>
          <a:bodyPr/>
          <a:lstStyle/>
          <a:p>
            <a:pPr>
              <a:buNone/>
            </a:pPr>
            <a:endParaRPr lang="en-US" dirty="0" smtClean="0"/>
          </a:p>
          <a:p>
            <a:pPr>
              <a:buNone/>
            </a:pPr>
            <a:r>
              <a:rPr lang="en-US" dirty="0" smtClean="0"/>
              <a:t>STEPS: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0" y="2590800"/>
            <a:ext cx="9144000" cy="1600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0" y="4114800"/>
            <a:ext cx="9144000" cy="146685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a:bodyPr>
          <a:lstStyle/>
          <a:p>
            <a:r>
              <a:rPr lang="en-US" sz="3600" dirty="0" smtClean="0"/>
              <a:t>AND /OR Implementation of SOP expression</a:t>
            </a:r>
            <a:endParaRPr lang="en-US" sz="3600" dirty="0"/>
          </a:p>
        </p:txBody>
      </p:sp>
      <p:sp>
        <p:nvSpPr>
          <p:cNvPr id="3" name="Content Placeholder 2"/>
          <p:cNvSpPr>
            <a:spLocks noGrp="1"/>
          </p:cNvSpPr>
          <p:nvPr>
            <p:ph idx="1"/>
          </p:nvPr>
        </p:nvSpPr>
        <p:spPr>
          <a:xfrm>
            <a:off x="0" y="838200"/>
            <a:ext cx="9144000" cy="6019800"/>
          </a:xfrm>
        </p:spPr>
        <p:txBody>
          <a:bodyPr/>
          <a:lstStyle/>
          <a:p>
            <a:r>
              <a:rPr lang="en-US" dirty="0" smtClean="0"/>
              <a:t>Implementing SOP expression simply requires </a:t>
            </a:r>
            <a:r>
              <a:rPr lang="en-US" dirty="0" err="1" smtClean="0"/>
              <a:t>ORing</a:t>
            </a:r>
            <a:r>
              <a:rPr lang="en-US" dirty="0" smtClean="0"/>
              <a:t> the output of two or more AND gates.</a:t>
            </a:r>
          </a:p>
          <a:p>
            <a:r>
              <a:rPr lang="en-US" dirty="0" smtClean="0"/>
              <a:t>A product term is produced by an AND operation.</a:t>
            </a:r>
          </a:p>
          <a:p>
            <a:r>
              <a:rPr lang="en-US" dirty="0" smtClean="0"/>
              <a:t>The sum (addition) of two or more product terms is produced by an OR operation.</a:t>
            </a:r>
          </a:p>
          <a:p>
            <a:pPr>
              <a:buNone/>
            </a:pPr>
            <a:r>
              <a:rPr lang="en-US" dirty="0" smtClean="0"/>
              <a:t>example: </a:t>
            </a:r>
            <a:r>
              <a:rPr lang="en-US" sz="3000" dirty="0" smtClean="0"/>
              <a:t>implementing  SOP expression </a:t>
            </a:r>
            <a:r>
              <a:rPr lang="en-US" dirty="0" smtClean="0"/>
              <a:t>AB + BCD + AC</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362200" y="4038600"/>
            <a:ext cx="4691425" cy="198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2" cstate="print"/>
          <a:srcRect/>
          <a:stretch>
            <a:fillRect/>
          </a:stretch>
        </p:blipFill>
        <p:spPr bwMode="auto">
          <a:xfrm>
            <a:off x="0" y="0"/>
            <a:ext cx="9144000" cy="65532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Autofit/>
          </a:bodyPr>
          <a:lstStyle/>
          <a:p>
            <a:r>
              <a:rPr lang="en-US" sz="2800" dirty="0" smtClean="0"/>
              <a:t>Example of determining the product term for the </a:t>
            </a:r>
            <a:r>
              <a:rPr lang="en-US" sz="2800" dirty="0" err="1" smtClean="0"/>
              <a:t>Karnaugh</a:t>
            </a:r>
            <a:r>
              <a:rPr lang="en-US" sz="2800" dirty="0" smtClean="0"/>
              <a:t> map and writing the resulting minimum SOP expression</a:t>
            </a:r>
            <a:endParaRPr lang="en-US" sz="2800"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27212" y="1219200"/>
            <a:ext cx="6005920" cy="4267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4953000" y="4800600"/>
            <a:ext cx="3753223" cy="12192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Find minimum SOP</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0" y="1295400"/>
            <a:ext cx="9144000" cy="37338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762000"/>
            <a:ext cx="9144000" cy="355758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0" y="4572000"/>
            <a:ext cx="7249886" cy="13716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w-KE" dirty="0"/>
          </a:p>
        </p:txBody>
      </p:sp>
      <p:sp>
        <p:nvSpPr>
          <p:cNvPr id="3" name="Content Placeholder 2"/>
          <p:cNvSpPr>
            <a:spLocks noGrp="1"/>
          </p:cNvSpPr>
          <p:nvPr>
            <p:ph idx="1"/>
          </p:nvPr>
        </p:nvSpPr>
        <p:spPr/>
        <p:txBody>
          <a:bodyPr/>
          <a:lstStyle/>
          <a:p>
            <a:endParaRPr lang="sw-KE"/>
          </a:p>
        </p:txBody>
      </p:sp>
      <p:pic>
        <p:nvPicPr>
          <p:cNvPr id="1026" name="Picture 2"/>
          <p:cNvPicPr>
            <a:picLocks noChangeAspect="1" noChangeArrowheads="1"/>
          </p:cNvPicPr>
          <p:nvPr/>
        </p:nvPicPr>
        <p:blipFill>
          <a:blip r:embed="rId2" cstate="print"/>
          <a:srcRect/>
          <a:stretch>
            <a:fillRect/>
          </a:stretch>
        </p:blipFill>
        <p:spPr bwMode="auto">
          <a:xfrm>
            <a:off x="0" y="1752600"/>
            <a:ext cx="8974231" cy="24384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answer</a:t>
            </a:r>
            <a:endParaRPr lang="en-US" dirty="0"/>
          </a:p>
        </p:txBody>
      </p:sp>
      <p:sp>
        <p:nvSpPr>
          <p:cNvPr id="3" name="Content Placeholder 2"/>
          <p:cNvSpPr>
            <a:spLocks noGrp="1"/>
          </p:cNvSpPr>
          <p:nvPr>
            <p:ph idx="1"/>
          </p:nvPr>
        </p:nvSpPr>
        <p:spPr/>
        <p:txBody>
          <a:bodyPr/>
          <a:lstStyle/>
          <a:p>
            <a:endParaRPr lang="en-US" dirty="0" smtClean="0"/>
          </a:p>
          <a:p>
            <a:pPr>
              <a:buNone/>
            </a:pPr>
            <a:endParaRPr lang="en-US" dirty="0" smtClean="0"/>
          </a:p>
          <a:p>
            <a:r>
              <a:rPr lang="en-US" dirty="0" smtClean="0"/>
              <a:t>Question</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762000" y="914401"/>
            <a:ext cx="4556758" cy="1371599"/>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0" y="3352800"/>
            <a:ext cx="9144000" cy="2438399"/>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answer</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685800" y="1676400"/>
            <a:ext cx="5336382" cy="13716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rmAutofit/>
          </a:bodyPr>
          <a:lstStyle/>
          <a:p>
            <a:r>
              <a:rPr lang="en-US" dirty="0" smtClean="0"/>
              <a:t>KARNAUGH MAP POS MINIMIZATION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In mapping a standard POS expression:</a:t>
            </a:r>
          </a:p>
          <a:p>
            <a:endParaRPr lang="en-US" dirty="0" smtClean="0"/>
          </a:p>
          <a:p>
            <a:r>
              <a:rPr lang="en-US" dirty="0" smtClean="0"/>
              <a:t>STEP 1.  Determine the binary value of each sum term in the standard POS expression. This is the binary value that makes the sum term equal to </a:t>
            </a:r>
            <a:r>
              <a:rPr lang="en-US" b="1" dirty="0" smtClean="0"/>
              <a:t>0</a:t>
            </a:r>
            <a:r>
              <a:rPr lang="en-US" dirty="0" smtClean="0"/>
              <a:t>.</a:t>
            </a:r>
          </a:p>
          <a:p>
            <a:r>
              <a:rPr lang="en-US" dirty="0" smtClean="0"/>
              <a:t>STEP 2.  As each sum term is evaluated, place a </a:t>
            </a:r>
            <a:r>
              <a:rPr lang="en-US" b="1" dirty="0" smtClean="0"/>
              <a:t>0</a:t>
            </a:r>
            <a:r>
              <a:rPr lang="en-US" dirty="0" smtClean="0"/>
              <a:t> on the </a:t>
            </a:r>
            <a:r>
              <a:rPr lang="en-US" dirty="0" err="1" smtClean="0"/>
              <a:t>Karnaugh</a:t>
            </a:r>
            <a:r>
              <a:rPr lang="en-US" dirty="0" smtClean="0"/>
              <a:t> map in the corresponding cell.</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09600"/>
          </a:xfrm>
        </p:spPr>
        <p:txBody>
          <a:bodyPr>
            <a:noAutofit/>
          </a:bodyPr>
          <a:lstStyle/>
          <a:p>
            <a:r>
              <a:rPr lang="en-US" sz="3200" dirty="0" smtClean="0"/>
              <a:t>Determine the POS expression from the mapping of the </a:t>
            </a:r>
            <a:r>
              <a:rPr lang="en-US" sz="3200" dirty="0" err="1" smtClean="0"/>
              <a:t>Karnaugh</a:t>
            </a:r>
            <a:r>
              <a:rPr lang="en-US" sz="3200" dirty="0" smtClean="0"/>
              <a:t> map</a:t>
            </a:r>
            <a:endParaRPr lang="en-US" sz="3200" dirty="0"/>
          </a:p>
        </p:txBody>
      </p:sp>
      <p:pic>
        <p:nvPicPr>
          <p:cNvPr id="3" name="Picture 2"/>
          <p:cNvPicPr>
            <a:picLocks noChangeAspect="1" noChangeArrowheads="1"/>
          </p:cNvPicPr>
          <p:nvPr/>
        </p:nvPicPr>
        <p:blipFill>
          <a:blip r:embed="rId2" cstate="print"/>
          <a:srcRect/>
          <a:stretch>
            <a:fillRect/>
          </a:stretch>
        </p:blipFill>
        <p:spPr bwMode="auto">
          <a:xfrm>
            <a:off x="990600" y="1143000"/>
            <a:ext cx="333375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w-KE"/>
          </a:p>
        </p:txBody>
      </p:sp>
      <p:pic>
        <p:nvPicPr>
          <p:cNvPr id="4" name="Picture 2"/>
          <p:cNvPicPr>
            <a:picLocks noGrp="1" noChangeAspect="1" noChangeArrowheads="1"/>
          </p:cNvPicPr>
          <p:nvPr>
            <p:ph idx="1"/>
          </p:nvPr>
        </p:nvPicPr>
        <p:blipFill>
          <a:blip r:embed="rId2" cstate="print"/>
          <a:srcRect/>
          <a:stretch>
            <a:fillRect/>
          </a:stretch>
        </p:blipFill>
        <p:spPr bwMode="auto">
          <a:xfrm>
            <a:off x="189210" y="1398381"/>
            <a:ext cx="7202190" cy="3593514"/>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normAutofit/>
          </a:bodyPr>
          <a:lstStyle/>
          <a:p>
            <a:r>
              <a:rPr lang="en-US" sz="3600" dirty="0" smtClean="0"/>
              <a:t>Conversion of a general expression to SOP form</a:t>
            </a:r>
            <a:endParaRPr lang="en-US" sz="3600" dirty="0"/>
          </a:p>
        </p:txBody>
      </p:sp>
      <p:sp>
        <p:nvSpPr>
          <p:cNvPr id="3" name="Content Placeholder 2"/>
          <p:cNvSpPr>
            <a:spLocks noGrp="1"/>
          </p:cNvSpPr>
          <p:nvPr>
            <p:ph idx="1"/>
          </p:nvPr>
        </p:nvSpPr>
        <p:spPr>
          <a:xfrm>
            <a:off x="0" y="914400"/>
            <a:ext cx="9144000" cy="5943600"/>
          </a:xfrm>
        </p:spPr>
        <p:txBody>
          <a:bodyPr/>
          <a:lstStyle/>
          <a:p>
            <a:r>
              <a:rPr lang="en-US" dirty="0" smtClean="0"/>
              <a:t>Any logic expression can be changed into SOP form by applying Boolean algebra techniques.</a:t>
            </a:r>
          </a:p>
          <a:p>
            <a:r>
              <a:rPr lang="en-US" dirty="0" smtClean="0"/>
              <a:t>Example A(B + CD) can be converted to SOP form by applying the distributive law:</a:t>
            </a:r>
          </a:p>
          <a:p>
            <a:pPr>
              <a:buNone/>
            </a:pPr>
            <a:r>
              <a:rPr lang="en-US" dirty="0" smtClean="0"/>
              <a:t>						A(B + CD) = AB + ACD</a:t>
            </a:r>
          </a:p>
          <a:p>
            <a:pPr>
              <a:buNone/>
            </a:pPr>
            <a:r>
              <a:rPr lang="en-US" dirty="0" smtClean="0"/>
              <a:t>examples</a:t>
            </a:r>
          </a:p>
          <a:p>
            <a:endParaRPr lang="en-US" dirty="0" smtClean="0"/>
          </a:p>
          <a:p>
            <a:endParaRPr lang="en-US" dirty="0" smtClean="0"/>
          </a:p>
          <a:p>
            <a:endParaRPr lang="en-US" dirty="0" smtClean="0"/>
          </a:p>
          <a:p>
            <a:endParaRPr lang="en-US" dirty="0" smtClean="0"/>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0" y="4267200"/>
            <a:ext cx="9143999" cy="167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rmAutofit fontScale="90000"/>
          </a:bodyPr>
          <a:lstStyle/>
          <a:p>
            <a:endParaRPr lang="en-US" dirty="0"/>
          </a:p>
        </p:txBody>
      </p:sp>
      <p:sp>
        <p:nvSpPr>
          <p:cNvPr id="3" name="Content Placeholder 2"/>
          <p:cNvSpPr>
            <a:spLocks noGrp="1"/>
          </p:cNvSpPr>
          <p:nvPr>
            <p:ph idx="1"/>
          </p:nvPr>
        </p:nvSpPr>
        <p:spPr>
          <a:xfrm>
            <a:off x="0" y="152400"/>
            <a:ext cx="8915400" cy="6553200"/>
          </a:xfrm>
        </p:spPr>
        <p:txBody>
          <a:bodyPr>
            <a:normAutofit/>
          </a:bodyPr>
          <a:lstStyle/>
          <a:p>
            <a:endParaRPr lang="en-US" dirty="0" smtClean="0"/>
          </a:p>
          <a:p>
            <a:endParaRPr lang="en-US" dirty="0" smtClean="0"/>
          </a:p>
          <a:p>
            <a:endParaRPr lang="en-US" dirty="0" smtClean="0"/>
          </a:p>
          <a:p>
            <a:endParaRPr lang="en-US" dirty="0" smtClean="0"/>
          </a:p>
          <a:p>
            <a:pPr>
              <a:buNone/>
            </a:pPr>
            <a:r>
              <a:rPr lang="en-US" dirty="0" smtClean="0"/>
              <a:t>Answer</a:t>
            </a:r>
          </a:p>
          <a:p>
            <a:endParaRPr lang="en-US" dirty="0" smtClean="0"/>
          </a:p>
          <a:p>
            <a:endParaRPr lang="en-US" dirty="0" smtClean="0"/>
          </a:p>
          <a:p>
            <a:endParaRPr lang="en-US" dirty="0" smtClean="0"/>
          </a:p>
          <a:p>
            <a:pPr>
              <a:buNone/>
            </a:pPr>
            <a:endParaRPr lang="en-US" dirty="0" smtClean="0"/>
          </a:p>
          <a:p>
            <a:pPr>
              <a:buNone/>
            </a:pPr>
            <a:r>
              <a:rPr lang="en-US" dirty="0" smtClean="0"/>
              <a:t>Find minimum POS</a:t>
            </a:r>
          </a:p>
          <a:p>
            <a:endParaRPr lang="en-US" dirty="0"/>
          </a:p>
        </p:txBody>
      </p:sp>
      <p:pic>
        <p:nvPicPr>
          <p:cNvPr id="5" name="Picture 5"/>
          <p:cNvPicPr>
            <a:picLocks noChangeAspect="1" noChangeArrowheads="1"/>
          </p:cNvPicPr>
          <p:nvPr/>
        </p:nvPicPr>
        <p:blipFill>
          <a:blip r:embed="rId2" cstate="print"/>
          <a:srcRect/>
          <a:stretch>
            <a:fillRect/>
          </a:stretch>
        </p:blipFill>
        <p:spPr bwMode="auto">
          <a:xfrm>
            <a:off x="2895600" y="1981200"/>
            <a:ext cx="5706825" cy="3352800"/>
          </a:xfrm>
          <a:prstGeom prst="rect">
            <a:avLst/>
          </a:prstGeom>
          <a:noFill/>
          <a:ln w="9525">
            <a:noFill/>
            <a:miter lim="800000"/>
            <a:headEnd/>
            <a:tailEnd/>
          </a:ln>
          <a:effectLst/>
        </p:spPr>
      </p:pic>
      <p:pic>
        <p:nvPicPr>
          <p:cNvPr id="7" name="Picture 3"/>
          <p:cNvPicPr>
            <a:picLocks noChangeAspect="1" noChangeArrowheads="1"/>
          </p:cNvPicPr>
          <p:nvPr/>
        </p:nvPicPr>
        <p:blipFill>
          <a:blip r:embed="rId3" cstate="print"/>
          <a:srcRect/>
          <a:stretch>
            <a:fillRect/>
          </a:stretch>
        </p:blipFill>
        <p:spPr bwMode="auto">
          <a:xfrm>
            <a:off x="0" y="304800"/>
            <a:ext cx="9144000"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9525000" cy="838200"/>
          </a:xfrm>
        </p:spPr>
        <p:txBody>
          <a:bodyPr>
            <a:noAutofit/>
          </a:bodyPr>
          <a:lstStyle/>
          <a:p>
            <a:r>
              <a:rPr lang="en-US" sz="3200" b="1" dirty="0" smtClean="0"/>
              <a:t>Converting between POS and SOP using </a:t>
            </a:r>
            <a:r>
              <a:rPr lang="en-US" sz="3200" b="1" dirty="0" err="1" smtClean="0"/>
              <a:t>Karnaugh</a:t>
            </a:r>
            <a:r>
              <a:rPr lang="en-US" sz="3200" b="1" dirty="0" smtClean="0"/>
              <a:t> map</a:t>
            </a:r>
            <a:endParaRPr lang="en-US" sz="3200" b="1" dirty="0"/>
          </a:p>
        </p:txBody>
      </p:sp>
      <p:sp>
        <p:nvSpPr>
          <p:cNvPr id="3" name="Content Placeholder 2"/>
          <p:cNvSpPr>
            <a:spLocks noGrp="1"/>
          </p:cNvSpPr>
          <p:nvPr>
            <p:ph idx="1"/>
          </p:nvPr>
        </p:nvSpPr>
        <p:spPr>
          <a:xfrm>
            <a:off x="0" y="914400"/>
            <a:ext cx="9144000" cy="5715000"/>
          </a:xfrm>
        </p:spPr>
        <p:txBody>
          <a:bodyPr/>
          <a:lstStyle/>
          <a:p>
            <a:r>
              <a:rPr lang="en-US" dirty="0" smtClean="0"/>
              <a:t>For a POS expression, all the cells that do not contain 0s  contain 1s, from which the SOP expression is derived.</a:t>
            </a:r>
          </a:p>
          <a:p>
            <a:r>
              <a:rPr lang="en-US" dirty="0" smtClean="0"/>
              <a:t>Likewise, for SOP expression, all the cells that do not contain 1s contain 0s, from which POS expression is derived.</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0" y="3962400"/>
            <a:ext cx="9144000" cy="1447800"/>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0" y="5410200"/>
            <a:ext cx="5562600" cy="53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POS</a:t>
            </a:r>
            <a:endParaRPr lang="en-US" dirty="0"/>
          </a:p>
        </p:txBody>
      </p:sp>
      <p:sp>
        <p:nvSpPr>
          <p:cNvPr id="3" name="Content Placeholder 2"/>
          <p:cNvSpPr>
            <a:spLocks noGrp="1"/>
          </p:cNvSpPr>
          <p:nvPr>
            <p:ph idx="1"/>
          </p:nvPr>
        </p:nvSpPr>
        <p:spPr>
          <a:xfrm>
            <a:off x="0" y="990600"/>
            <a:ext cx="9144000" cy="5867400"/>
          </a:xfrm>
        </p:spPr>
        <p:txBody>
          <a:bodyPr>
            <a:normAutofit/>
          </a:bodyPr>
          <a:lstStyle/>
          <a:p>
            <a:r>
              <a:rPr lang="en-US" dirty="0" smtClean="0"/>
              <a:t>Answer</a:t>
            </a:r>
          </a:p>
          <a:p>
            <a:endParaRPr lang="en-US" dirty="0" smtClean="0"/>
          </a:p>
          <a:p>
            <a:endParaRPr lang="en-US" dirty="0" smtClean="0"/>
          </a:p>
          <a:p>
            <a:endParaRPr lang="en-US" dirty="0" smtClean="0"/>
          </a:p>
          <a:p>
            <a:endParaRPr lang="en-US" dirty="0" smtClean="0"/>
          </a:p>
          <a:p>
            <a:pPr>
              <a:buNone/>
            </a:pPr>
            <a:endParaRPr lang="en-US" dirty="0" smtClean="0"/>
          </a:p>
          <a:p>
            <a:pPr>
              <a:buNone/>
            </a:pPr>
            <a:r>
              <a:rPr lang="en-US" dirty="0" smtClean="0"/>
              <a:t>For SOP</a:t>
            </a:r>
          </a:p>
          <a:p>
            <a:pPr>
              <a:buNone/>
            </a:pPr>
            <a:r>
              <a:rPr lang="en-US" i="1" dirty="0" smtClean="0"/>
              <a:t>Note that</a:t>
            </a:r>
            <a:endParaRPr lang="en-US" i="1" dirty="0"/>
          </a:p>
        </p:txBody>
      </p:sp>
      <p:pic>
        <p:nvPicPr>
          <p:cNvPr id="2050" name="Picture 2"/>
          <p:cNvPicPr>
            <a:picLocks noChangeAspect="1" noChangeArrowheads="1"/>
          </p:cNvPicPr>
          <p:nvPr/>
        </p:nvPicPr>
        <p:blipFill>
          <a:blip r:embed="rId2" cstate="print"/>
          <a:srcRect/>
          <a:stretch>
            <a:fillRect/>
          </a:stretch>
        </p:blipFill>
        <p:spPr bwMode="auto">
          <a:xfrm>
            <a:off x="3886200" y="685800"/>
            <a:ext cx="5105400" cy="389128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066800" y="2362200"/>
            <a:ext cx="2627098" cy="1002089"/>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1828800" y="4419600"/>
            <a:ext cx="2163230" cy="5334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1981200" y="5105400"/>
            <a:ext cx="3598333" cy="4982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0" y="1371600"/>
            <a:ext cx="9145011" cy="1828800"/>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0" y="4419600"/>
            <a:ext cx="5562600" cy="55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Answer for POS</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295400" y="685800"/>
            <a:ext cx="5900525" cy="41910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0" y="4876800"/>
            <a:ext cx="6835140" cy="91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0" y="1447800"/>
            <a:ext cx="9144000"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POS minimization using </a:t>
            </a:r>
            <a:r>
              <a:rPr lang="en-US" dirty="0" err="1" smtClean="0"/>
              <a:t>karnaugh</a:t>
            </a:r>
            <a:r>
              <a:rPr lang="en-US" dirty="0" smtClean="0"/>
              <a:t> map</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838200" y="620515"/>
            <a:ext cx="6858000" cy="54754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4724400" y="-8763"/>
            <a:ext cx="4419600" cy="5952363"/>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0" y="0"/>
            <a:ext cx="4746028"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US" sz="4800" dirty="0" smtClean="0"/>
              <a:t>DECODER</a:t>
            </a:r>
            <a:r>
              <a:rPr lang="en-US" dirty="0" smtClean="0"/>
              <a:t>S</a:t>
            </a:r>
            <a:endParaRPr lang="en-US" dirty="0"/>
          </a:p>
        </p:txBody>
      </p:sp>
      <p:sp>
        <p:nvSpPr>
          <p:cNvPr id="3" name="Content Placeholder 2"/>
          <p:cNvSpPr>
            <a:spLocks noGrp="1"/>
          </p:cNvSpPr>
          <p:nvPr>
            <p:ph idx="1"/>
          </p:nvPr>
        </p:nvSpPr>
        <p:spPr>
          <a:xfrm>
            <a:off x="0" y="914400"/>
            <a:ext cx="9144000" cy="5943600"/>
          </a:xfrm>
        </p:spPr>
        <p:txBody>
          <a:bodyPr/>
          <a:lstStyle/>
          <a:p>
            <a:r>
              <a:rPr lang="en-US" dirty="0" smtClean="0"/>
              <a:t>A decoder is a digital circuit that detects the presence of a specified combination of bits (code) on its inputs and indicates the presence of that code by a specified output level. </a:t>
            </a:r>
          </a:p>
          <a:p>
            <a:pPr>
              <a:buNone/>
            </a:pPr>
            <a:endParaRPr lang="en-US" dirty="0" smtClean="0"/>
          </a:p>
          <a:p>
            <a:r>
              <a:rPr lang="en-US" dirty="0" smtClean="0"/>
              <a:t>In general a decoder has </a:t>
            </a:r>
            <a:r>
              <a:rPr lang="en-US" b="1" i="1" dirty="0" smtClean="0"/>
              <a:t>n</a:t>
            </a:r>
            <a:r>
              <a:rPr lang="en-US" dirty="0" smtClean="0"/>
              <a:t> input lines to handle </a:t>
            </a:r>
            <a:r>
              <a:rPr lang="en-US" b="1" i="1" dirty="0" smtClean="0"/>
              <a:t>n</a:t>
            </a:r>
            <a:r>
              <a:rPr lang="en-US" dirty="0" smtClean="0"/>
              <a:t> bits and from one to 2</a:t>
            </a:r>
            <a:r>
              <a:rPr lang="en-US" b="1" i="1" baseline="30000" dirty="0" smtClean="0"/>
              <a:t>n</a:t>
            </a:r>
            <a:r>
              <a:rPr lang="en-US" baseline="30000" dirty="0" smtClean="0"/>
              <a:t> </a:t>
            </a:r>
            <a:r>
              <a:rPr lang="en-US" dirty="0" smtClean="0"/>
              <a:t>output lines to indicate the presence of one or more </a:t>
            </a:r>
            <a:r>
              <a:rPr lang="en-US" b="1" dirty="0" smtClean="0"/>
              <a:t>n</a:t>
            </a:r>
            <a:r>
              <a:rPr lang="en-US" dirty="0" smtClean="0"/>
              <a:t>-bit combinations.</a:t>
            </a:r>
            <a:endParaRPr lang="en-US" baseline="30000" dirty="0" smtClean="0"/>
          </a:p>
          <a:p>
            <a:endParaRPr lang="en-US" baseline="30000" dirty="0" smtClean="0"/>
          </a:p>
          <a:p>
            <a:endParaRPr lang="en-US" baseline="30000"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dirty="0" smtClean="0"/>
              <a:t>The Basic Binary Decoder</a:t>
            </a:r>
            <a:endParaRPr lang="en-US" dirty="0"/>
          </a:p>
        </p:txBody>
      </p:sp>
      <p:sp>
        <p:nvSpPr>
          <p:cNvPr id="3" name="Content Placeholder 2"/>
          <p:cNvSpPr>
            <a:spLocks noGrp="1"/>
          </p:cNvSpPr>
          <p:nvPr>
            <p:ph idx="1"/>
          </p:nvPr>
        </p:nvSpPr>
        <p:spPr>
          <a:xfrm>
            <a:off x="0" y="990600"/>
            <a:ext cx="9144000" cy="5867400"/>
          </a:xfrm>
        </p:spPr>
        <p:txBody>
          <a:bodyPr>
            <a:normAutofit/>
          </a:bodyPr>
          <a:lstStyle/>
          <a:p>
            <a:r>
              <a:rPr lang="en-US" dirty="0" smtClean="0"/>
              <a:t>Suppose you need to determine when a binary 1001 occurs on the inputs of a digital circuit,</a:t>
            </a:r>
          </a:p>
          <a:p>
            <a:r>
              <a:rPr lang="en-US" dirty="0" smtClean="0"/>
              <a:t>An AND gate can be used as the basic decoding element because it produces a HIGH output only when all of its inputs are HIGH.</a:t>
            </a:r>
          </a:p>
          <a:p>
            <a:r>
              <a:rPr lang="en-US" dirty="0" smtClean="0"/>
              <a:t>Therefore you must make sure that all of the inputs to the AND gate are HIGH when the binary number 1001 occurs.</a:t>
            </a:r>
          </a:p>
          <a:p>
            <a:r>
              <a:rPr lang="en-US" dirty="0" smtClean="0"/>
              <a:t>This can be done by inverting the two middle bits (the 0s).</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The Standard SOP form</a:t>
            </a:r>
            <a:endParaRPr lang="en-US" dirty="0"/>
          </a:p>
        </p:txBody>
      </p:sp>
      <p:sp>
        <p:nvSpPr>
          <p:cNvPr id="3" name="Content Placeholder 2"/>
          <p:cNvSpPr>
            <a:spLocks noGrp="1"/>
          </p:cNvSpPr>
          <p:nvPr>
            <p:ph idx="1"/>
          </p:nvPr>
        </p:nvSpPr>
        <p:spPr>
          <a:xfrm>
            <a:off x="0" y="609600"/>
            <a:ext cx="9144000" cy="6248400"/>
          </a:xfrm>
        </p:spPr>
        <p:txBody>
          <a:bodyPr>
            <a:normAutofit/>
          </a:bodyPr>
          <a:lstStyle/>
          <a:p>
            <a:r>
              <a:rPr lang="en-US" dirty="0" smtClean="0"/>
              <a:t>A standard SOP expression is one in which all the variables in the domain appear in each product term in the expression.</a:t>
            </a:r>
          </a:p>
          <a:p>
            <a:r>
              <a:rPr lang="en-US" dirty="0" smtClean="0"/>
              <a:t>For example:</a:t>
            </a:r>
          </a:p>
          <a:p>
            <a:pPr>
              <a:buNone/>
            </a:pPr>
            <a:endParaRPr lang="en-US" dirty="0" smtClean="0"/>
          </a:p>
          <a:p>
            <a:pPr>
              <a:buNone/>
            </a:pPr>
            <a:r>
              <a:rPr lang="en-US" dirty="0" smtClean="0"/>
              <a:t>Is a standard SOP expression.</a:t>
            </a:r>
          </a:p>
          <a:p>
            <a:pPr>
              <a:buNone/>
            </a:pPr>
            <a:endParaRPr lang="en-US" dirty="0" smtClean="0"/>
          </a:p>
          <a:p>
            <a:pPr>
              <a:buNone/>
            </a:pPr>
            <a:r>
              <a:rPr lang="en-US" dirty="0" smtClean="0"/>
              <a:t>Is </a:t>
            </a:r>
            <a:r>
              <a:rPr lang="en-US" b="1" dirty="0" smtClean="0"/>
              <a:t>NOT</a:t>
            </a:r>
            <a:r>
              <a:rPr lang="en-US" dirty="0" smtClean="0"/>
              <a:t> a standard SOP expression.</a:t>
            </a:r>
          </a:p>
          <a:p>
            <a:endParaRPr lang="en-US" sz="2900" dirty="0" smtClean="0"/>
          </a:p>
          <a:p>
            <a:r>
              <a:rPr lang="en-US" sz="2900" dirty="0" smtClean="0"/>
              <a:t>Standard SOP expression is important in truth tables </a:t>
            </a:r>
            <a:r>
              <a:rPr lang="en-US" sz="2900" dirty="0" err="1" smtClean="0"/>
              <a:t>e.t.c</a:t>
            </a:r>
            <a:endParaRPr lang="en-US" sz="2900" dirty="0"/>
          </a:p>
        </p:txBody>
      </p:sp>
      <p:pic>
        <p:nvPicPr>
          <p:cNvPr id="4098" name="Picture 2"/>
          <p:cNvPicPr>
            <a:picLocks noChangeAspect="1" noChangeArrowheads="1"/>
          </p:cNvPicPr>
          <p:nvPr/>
        </p:nvPicPr>
        <p:blipFill>
          <a:blip r:embed="rId2" cstate="print"/>
          <a:srcRect/>
          <a:stretch>
            <a:fillRect/>
          </a:stretch>
        </p:blipFill>
        <p:spPr bwMode="auto">
          <a:xfrm>
            <a:off x="2965084" y="2362200"/>
            <a:ext cx="6178916" cy="738189"/>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3668888" y="3810000"/>
            <a:ext cx="5475112"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0" y="1600200"/>
            <a:ext cx="9144000" cy="5257800"/>
          </a:xfrm>
        </p:spPr>
        <p:txBody>
          <a:bodyPr>
            <a:normAutofit/>
          </a:bodyPr>
          <a:lstStyle/>
          <a:p>
            <a:endParaRPr lang="en-US" dirty="0" smtClean="0"/>
          </a:p>
          <a:p>
            <a:endParaRPr lang="en-US" dirty="0" smtClean="0"/>
          </a:p>
          <a:p>
            <a:endParaRPr lang="en-US" dirty="0" smtClean="0"/>
          </a:p>
          <a:p>
            <a:endParaRPr lang="en-US" dirty="0" smtClean="0"/>
          </a:p>
          <a:p>
            <a:r>
              <a:rPr lang="en-US" dirty="0" smtClean="0"/>
              <a:t>What type of gate can be used to give LOW output to indicate the presence of 1001?.</a:t>
            </a:r>
          </a:p>
          <a:p>
            <a:r>
              <a:rPr lang="en-US" dirty="0" smtClean="0"/>
              <a:t>Example:</a:t>
            </a:r>
          </a:p>
          <a:p>
            <a:endParaRPr lang="en-US" dirty="0" smtClean="0"/>
          </a:p>
          <a:p>
            <a:endParaRPr lang="en-US" dirty="0" smtClean="0"/>
          </a:p>
          <a:p>
            <a:endParaRPr lang="en-US" dirty="0" smtClean="0"/>
          </a:p>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0" y="838200"/>
            <a:ext cx="9067469" cy="31242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0" y="228600"/>
            <a:ext cx="9201150" cy="6858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a:stretch>
            <a:fillRect/>
          </a:stretch>
        </p:blipFill>
        <p:spPr bwMode="auto">
          <a:xfrm>
            <a:off x="0" y="5410200"/>
            <a:ext cx="9144000" cy="76200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t>ENCODERS</a:t>
            </a:r>
            <a:endParaRPr lang="en-US" dirty="0"/>
          </a:p>
        </p:txBody>
      </p:sp>
      <p:sp>
        <p:nvSpPr>
          <p:cNvPr id="3" name="Content Placeholder 2"/>
          <p:cNvSpPr>
            <a:spLocks noGrp="1"/>
          </p:cNvSpPr>
          <p:nvPr>
            <p:ph idx="1"/>
          </p:nvPr>
        </p:nvSpPr>
        <p:spPr>
          <a:xfrm>
            <a:off x="457200" y="914400"/>
            <a:ext cx="8229600" cy="5211763"/>
          </a:xfrm>
        </p:spPr>
        <p:txBody>
          <a:bodyPr/>
          <a:lstStyle/>
          <a:p>
            <a:r>
              <a:rPr lang="en-US" dirty="0" smtClean="0"/>
              <a:t>An encoder is a combinational logic circuit that accepts an active level on one of its inputs representing a digit, such as a decimal or octal digit, and converts it to a coded output, such as BCD or binary.</a:t>
            </a:r>
          </a:p>
          <a:p>
            <a:r>
              <a:rPr lang="en-US" dirty="0" smtClean="0"/>
              <a:t>Encoders can also be devised to encode various symbols and alphabetic characters. The process of converting from familiar symbols or numbers to coded format is called </a:t>
            </a:r>
            <a:r>
              <a:rPr lang="en-US" b="1" dirty="0" smtClean="0"/>
              <a:t>encoding</a:t>
            </a:r>
            <a:r>
              <a:rPr lang="en-US" dirty="0" smtClean="0"/>
              <a:t>.</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dirty="0" smtClean="0"/>
              <a:t>The Decimal-to-BCD Encoder</a:t>
            </a:r>
            <a:endParaRPr lang="en-US" dirty="0"/>
          </a:p>
        </p:txBody>
      </p:sp>
      <p:sp>
        <p:nvSpPr>
          <p:cNvPr id="3" name="Content Placeholder 2"/>
          <p:cNvSpPr>
            <a:spLocks noGrp="1"/>
          </p:cNvSpPr>
          <p:nvPr>
            <p:ph idx="1"/>
          </p:nvPr>
        </p:nvSpPr>
        <p:spPr>
          <a:xfrm>
            <a:off x="0" y="762000"/>
            <a:ext cx="9144000" cy="6096000"/>
          </a:xfrm>
        </p:spPr>
        <p:txBody>
          <a:bodyPr/>
          <a:lstStyle/>
          <a:p>
            <a:r>
              <a:rPr lang="en-US" dirty="0" smtClean="0"/>
              <a:t>This type of encoder has ten inputs - one for each decimal digit – and four outputs corresponding to  the BCD (8421) code. This is a basic 10 - line t0 4 - line encoder.</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971800" y="2362200"/>
            <a:ext cx="4674718" cy="35052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rmAutofit fontScale="90000"/>
          </a:bodyPr>
          <a:lstStyle/>
          <a:p>
            <a:r>
              <a:rPr lang="en-US" dirty="0" smtClean="0"/>
              <a:t>Decimal to BCD code table</a:t>
            </a:r>
            <a:endParaRPr lang="en-US" dirty="0"/>
          </a:p>
        </p:txBody>
      </p:sp>
      <p:sp>
        <p:nvSpPr>
          <p:cNvPr id="3" name="Content Placeholder 2"/>
          <p:cNvSpPr>
            <a:spLocks noGrp="1"/>
          </p:cNvSpPr>
          <p:nvPr>
            <p:ph idx="1"/>
          </p:nvPr>
        </p:nvSpPr>
        <p:spPr>
          <a:xfrm>
            <a:off x="0" y="609600"/>
            <a:ext cx="8686800" cy="5516563"/>
          </a:xfrm>
        </p:spPr>
        <p:txBody>
          <a:bodyPr/>
          <a:lstStyle/>
          <a:p>
            <a:r>
              <a:rPr lang="en-US" dirty="0" smtClean="0"/>
              <a:t>To </a:t>
            </a:r>
            <a:r>
              <a:rPr lang="en-US" dirty="0" err="1" smtClean="0"/>
              <a:t>analyse</a:t>
            </a:r>
            <a:r>
              <a:rPr lang="en-US" dirty="0" smtClean="0"/>
              <a:t> the logic, use the table below to determine the relationship between each BCD bit and the decimal digits.</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066800" y="2124075"/>
            <a:ext cx="6698758" cy="38957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0" y="3886200"/>
            <a:ext cx="9096375" cy="245364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cstate="print"/>
          <a:srcRect/>
          <a:stretch>
            <a:fillRect/>
          </a:stretch>
        </p:blipFill>
        <p:spPr bwMode="auto">
          <a:xfrm>
            <a:off x="0" y="3124200"/>
            <a:ext cx="8242069" cy="685800"/>
          </a:xfrm>
          <a:prstGeom prst="rect">
            <a:avLst/>
          </a:prstGeom>
          <a:noFill/>
          <a:ln w="9525">
            <a:noFill/>
            <a:miter lim="800000"/>
            <a:headEnd/>
            <a:tailEnd/>
          </a:ln>
          <a:effectLst/>
        </p:spPr>
      </p:pic>
      <p:pic>
        <p:nvPicPr>
          <p:cNvPr id="7" name="Picture 2"/>
          <p:cNvPicPr>
            <a:picLocks noChangeAspect="1" noChangeArrowheads="1"/>
          </p:cNvPicPr>
          <p:nvPr/>
        </p:nvPicPr>
        <p:blipFill>
          <a:blip r:embed="rId4" cstate="print"/>
          <a:srcRect/>
          <a:stretch>
            <a:fillRect/>
          </a:stretch>
        </p:blipFill>
        <p:spPr bwMode="auto">
          <a:xfrm>
            <a:off x="0" y="0"/>
            <a:ext cx="6781800" cy="28956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0" y="3505200"/>
            <a:ext cx="6647164" cy="2819400"/>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0" y="0"/>
            <a:ext cx="6553200" cy="3485977"/>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MULTIPLEXER (DATA SELECTOR)</a:t>
            </a:r>
            <a:endParaRPr lang="en-US" dirty="0"/>
          </a:p>
        </p:txBody>
      </p:sp>
      <p:sp>
        <p:nvSpPr>
          <p:cNvPr id="3" name="Content Placeholder 2"/>
          <p:cNvSpPr>
            <a:spLocks noGrp="1"/>
          </p:cNvSpPr>
          <p:nvPr>
            <p:ph idx="1"/>
          </p:nvPr>
        </p:nvSpPr>
        <p:spPr>
          <a:xfrm>
            <a:off x="0" y="1219200"/>
            <a:ext cx="9144000" cy="4906963"/>
          </a:xfrm>
        </p:spPr>
        <p:txBody>
          <a:bodyPr>
            <a:normAutofit/>
          </a:bodyPr>
          <a:lstStyle/>
          <a:p>
            <a:r>
              <a:rPr lang="en-US" dirty="0" smtClean="0"/>
              <a:t>A multiplexer  (MUX) is a device that allows digital information from several sources to be routed onto a single line for transmission over that line to a common destination.</a:t>
            </a:r>
          </a:p>
          <a:p>
            <a:r>
              <a:rPr lang="en-US" dirty="0" smtClean="0"/>
              <a:t>So in a multiplexer, data goes from several lines to one line.</a:t>
            </a:r>
          </a:p>
          <a:p>
            <a:r>
              <a:rPr lang="en-US" dirty="0" smtClean="0"/>
              <a:t>Because data can be selected from any one of the input lines, the circuit is referred to as </a:t>
            </a:r>
            <a:r>
              <a:rPr lang="en-US" u="sng" dirty="0" smtClean="0"/>
              <a:t>data selector</a:t>
            </a:r>
            <a:r>
              <a:rPr lang="en-US" dirty="0" smtClean="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95400"/>
          </a:xfrm>
        </p:spPr>
        <p:txBody>
          <a:bodyPr>
            <a:normAutofit fontScale="90000"/>
          </a:bodyPr>
          <a:lstStyle/>
          <a:p>
            <a:r>
              <a:rPr lang="en-US" dirty="0" smtClean="0"/>
              <a:t>A logic symbol for 4-input multiplexer (MUX)</a:t>
            </a:r>
            <a:endParaRPr lang="en-US" dirty="0"/>
          </a:p>
        </p:txBody>
      </p:sp>
      <p:sp>
        <p:nvSpPr>
          <p:cNvPr id="3" name="Content Placeholder 2"/>
          <p:cNvSpPr>
            <a:spLocks noGrp="1"/>
          </p:cNvSpPr>
          <p:nvPr>
            <p:ph idx="1"/>
          </p:nvPr>
        </p:nvSpPr>
        <p:spPr>
          <a:xfrm>
            <a:off x="0" y="1295400"/>
            <a:ext cx="9144000" cy="5562600"/>
          </a:xfrm>
        </p:spPr>
        <p:txBody>
          <a:bodyPr>
            <a:normAutofit fontScale="85000" lnSpcReduction="2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a:p>
            <a:r>
              <a:rPr lang="en-US" dirty="0" smtClean="0"/>
              <a:t>For a 4-input multiplexer, there are two data-select lines because with two select bits, any of the four data-input lines can be selected.</a:t>
            </a:r>
          </a:p>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228600" y="1239982"/>
            <a:ext cx="8428299" cy="4017818"/>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19"/>
          </a:xfrm>
        </p:spPr>
        <p:txBody>
          <a:bodyPr>
            <a:normAutofit fontScale="90000"/>
          </a:bodyPr>
          <a:lstStyle/>
          <a:p>
            <a:endParaRPr lang="en-US" dirty="0"/>
          </a:p>
        </p:txBody>
      </p:sp>
      <p:sp>
        <p:nvSpPr>
          <p:cNvPr id="3" name="Content Placeholder 2"/>
          <p:cNvSpPr>
            <a:spLocks noGrp="1"/>
          </p:cNvSpPr>
          <p:nvPr>
            <p:ph idx="1"/>
          </p:nvPr>
        </p:nvSpPr>
        <p:spPr>
          <a:xfrm>
            <a:off x="0" y="152400"/>
            <a:ext cx="9144000" cy="5973763"/>
          </a:xfrm>
        </p:spPr>
        <p:txBody>
          <a:bodyPr>
            <a:normAutofit/>
          </a:bodyPr>
          <a:lstStyle/>
          <a:p>
            <a:r>
              <a:rPr lang="en-US" sz="2800" dirty="0" smtClean="0"/>
              <a:t>A 2-bit code on the data-select (S) inputs will allow the data on the selected data input to pass through to the data output. </a:t>
            </a:r>
          </a:p>
          <a:p>
            <a:r>
              <a:rPr lang="en-US" sz="2800" dirty="0" smtClean="0"/>
              <a:t>If a binary 0 (                              )  is applied to the data –data select lines, the data on input     appear on the data-output line. 	 If</a:t>
            </a:r>
            <a:endParaRPr lang="en-US" sz="2800" dirty="0"/>
          </a:p>
        </p:txBody>
      </p:sp>
      <p:pic>
        <p:nvPicPr>
          <p:cNvPr id="6146" name="Picture 2"/>
          <p:cNvPicPr>
            <a:picLocks noChangeAspect="1" noChangeArrowheads="1"/>
          </p:cNvPicPr>
          <p:nvPr/>
        </p:nvPicPr>
        <p:blipFill>
          <a:blip r:embed="rId2" cstate="print"/>
          <a:srcRect/>
          <a:stretch>
            <a:fillRect/>
          </a:stretch>
        </p:blipFill>
        <p:spPr bwMode="auto">
          <a:xfrm>
            <a:off x="457200" y="4419600"/>
            <a:ext cx="6644640" cy="19812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cstate="print"/>
          <a:srcRect/>
          <a:stretch>
            <a:fillRect/>
          </a:stretch>
        </p:blipFill>
        <p:spPr bwMode="auto">
          <a:xfrm>
            <a:off x="2362200" y="1600200"/>
            <a:ext cx="2667000" cy="457200"/>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cstate="print"/>
          <a:srcRect/>
          <a:stretch>
            <a:fillRect/>
          </a:stretch>
        </p:blipFill>
        <p:spPr bwMode="auto">
          <a:xfrm>
            <a:off x="4724400" y="2057400"/>
            <a:ext cx="347662" cy="305943"/>
          </a:xfrm>
          <a:prstGeom prst="rect">
            <a:avLst/>
          </a:prstGeom>
          <a:noFill/>
          <a:ln w="9525">
            <a:noFill/>
            <a:miter lim="800000"/>
            <a:headEnd/>
            <a:tailEnd/>
          </a:ln>
          <a:effectLst/>
        </p:spPr>
      </p:pic>
      <p:pic>
        <p:nvPicPr>
          <p:cNvPr id="6150" name="Picture 6"/>
          <p:cNvPicPr>
            <a:picLocks noChangeAspect="1" noChangeArrowheads="1"/>
          </p:cNvPicPr>
          <p:nvPr/>
        </p:nvPicPr>
        <p:blipFill>
          <a:blip r:embed="rId5" cstate="print"/>
          <a:srcRect/>
          <a:stretch>
            <a:fillRect/>
          </a:stretch>
        </p:blipFill>
        <p:spPr bwMode="auto">
          <a:xfrm>
            <a:off x="13063" y="2743200"/>
            <a:ext cx="9130937" cy="167640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rmAutofit fontScale="90000"/>
          </a:bodyPr>
          <a:lstStyle/>
          <a:p>
            <a:endParaRPr lang="en-US" dirty="0"/>
          </a:p>
        </p:txBody>
      </p:sp>
      <p:sp>
        <p:nvSpPr>
          <p:cNvPr id="3" name="Content Placeholder 2"/>
          <p:cNvSpPr>
            <a:spLocks noGrp="1"/>
          </p:cNvSpPr>
          <p:nvPr>
            <p:ph idx="1"/>
          </p:nvPr>
        </p:nvSpPr>
        <p:spPr>
          <a:xfrm>
            <a:off x="457200" y="1066800"/>
            <a:ext cx="8229600" cy="5059363"/>
          </a:xfrm>
        </p:spPr>
        <p:txBody>
          <a:bodyPr/>
          <a:lstStyle/>
          <a:p>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526" y="152400"/>
            <a:ext cx="9163051" cy="57912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fontScale="90000"/>
          </a:bodyPr>
          <a:lstStyle/>
          <a:p>
            <a:r>
              <a:rPr lang="en-US" dirty="0" smtClean="0"/>
              <a:t>Converting Product terms to standard SOP </a:t>
            </a:r>
            <a:endParaRPr lang="en-US" dirty="0"/>
          </a:p>
        </p:txBody>
      </p:sp>
      <p:sp>
        <p:nvSpPr>
          <p:cNvPr id="3" name="Content Placeholder 2"/>
          <p:cNvSpPr>
            <a:spLocks noGrp="1"/>
          </p:cNvSpPr>
          <p:nvPr>
            <p:ph idx="1"/>
          </p:nvPr>
        </p:nvSpPr>
        <p:spPr>
          <a:xfrm>
            <a:off x="0" y="990600"/>
            <a:ext cx="9144000" cy="5867400"/>
          </a:xfrm>
        </p:spPr>
        <p:txBody>
          <a:bodyPr/>
          <a:lstStyle/>
          <a:p>
            <a:r>
              <a:rPr lang="en-US" dirty="0" smtClean="0"/>
              <a:t>Any nonstandard SOP expression (referred to simply as SOP) can be converted to the standard form </a:t>
            </a:r>
            <a:r>
              <a:rPr lang="en-US" dirty="0" smtClean="0">
                <a:effectLst>
                  <a:outerShdw blurRad="38100" dist="38100" dir="2700000" algn="tl">
                    <a:srgbClr val="000000">
                      <a:alpha val="43137"/>
                    </a:srgbClr>
                  </a:outerShdw>
                </a:effectLst>
              </a:rPr>
              <a:t>us</a:t>
            </a:r>
            <a:r>
              <a:rPr lang="en-US" dirty="0" smtClean="0"/>
              <a:t>ing Boolean algebra.</a:t>
            </a:r>
          </a:p>
          <a:p>
            <a:r>
              <a:rPr lang="en-US" dirty="0" smtClean="0"/>
              <a:t>Each product term in an SOP expression that does not contain all the variables in the domain can be expanded to standard form to include all variables in the domain and their complements.</a:t>
            </a:r>
          </a:p>
          <a:p>
            <a:r>
              <a:rPr lang="en-US" dirty="0" smtClean="0"/>
              <a:t>Using rule 6 (a variable added to its complement equals 1) :</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2590800" y="5029200"/>
            <a:ext cx="2495974" cy="68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rmAutofit fontScale="90000"/>
          </a:bodyPr>
          <a:lstStyle/>
          <a:p>
            <a:endParaRPr lang="en-US" dirty="0"/>
          </a:p>
        </p:txBody>
      </p:sp>
      <p:sp>
        <p:nvSpPr>
          <p:cNvPr id="3" name="Content Placeholder 2"/>
          <p:cNvSpPr>
            <a:spLocks noGrp="1"/>
          </p:cNvSpPr>
          <p:nvPr>
            <p:ph idx="1"/>
          </p:nvPr>
        </p:nvSpPr>
        <p:spPr>
          <a:xfrm>
            <a:off x="0" y="685800"/>
            <a:ext cx="9144000" cy="6172200"/>
          </a:xfrm>
        </p:spPr>
        <p:txBody>
          <a:bodyPr/>
          <a:lstStyle/>
          <a:p>
            <a:r>
              <a:rPr lang="en-US" dirty="0" smtClean="0"/>
              <a:t>The implementation of this equation requires four 3-input AND gates, a 4-input OR gate, and two inverters to generate the complements</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609600" y="2438400"/>
            <a:ext cx="6019800" cy="358140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457200" y="1600200"/>
            <a:ext cx="7872607" cy="4114800"/>
          </a:xfrm>
          <a:prstGeom prst="rect">
            <a:avLst/>
          </a:prstGeom>
          <a:noFill/>
          <a:ln w="9525">
            <a:noFill/>
            <a:miter lim="800000"/>
            <a:headEnd/>
            <a:tailEnd/>
          </a:ln>
          <a:effectLst/>
        </p:spPr>
      </p:pic>
      <p:pic>
        <p:nvPicPr>
          <p:cNvPr id="9219" name="Picture 3"/>
          <p:cNvPicPr>
            <a:picLocks noGrp="1" noChangeAspect="1" noChangeArrowheads="1"/>
          </p:cNvPicPr>
          <p:nvPr>
            <p:ph idx="1"/>
          </p:nvPr>
        </p:nvPicPr>
        <p:blipFill>
          <a:blip r:embed="rId3" cstate="print"/>
          <a:srcRect/>
          <a:stretch>
            <a:fillRect/>
          </a:stretch>
        </p:blipFill>
        <p:spPr bwMode="auto">
          <a:xfrm>
            <a:off x="0" y="1066800"/>
            <a:ext cx="9144000" cy="48459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0" y="1524000"/>
            <a:ext cx="9144000" cy="230505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endParaRPr lang="en-US" dirty="0"/>
          </a:p>
        </p:txBody>
      </p:sp>
      <p:sp>
        <p:nvSpPr>
          <p:cNvPr id="3" name="Content Placeholder 2"/>
          <p:cNvSpPr>
            <a:spLocks noGrp="1"/>
          </p:cNvSpPr>
          <p:nvPr>
            <p:ph idx="1"/>
          </p:nvPr>
        </p:nvSpPr>
        <p:spPr>
          <a:xfrm>
            <a:off x="457200" y="762000"/>
            <a:ext cx="8229600" cy="5364163"/>
          </a:xfrm>
        </p:spPr>
        <p:txBody>
          <a:bodyPr/>
          <a:lstStyle/>
          <a:p>
            <a:r>
              <a:rPr lang="en-US" dirty="0" smtClean="0"/>
              <a:t>STEP 1.	Multiply each nonstandard product term by a term made up of the sum of a missing variable and its complement.</a:t>
            </a:r>
          </a:p>
          <a:p>
            <a:endParaRPr lang="en-US" dirty="0" smtClean="0"/>
          </a:p>
          <a:p>
            <a:r>
              <a:rPr lang="en-US" dirty="0" smtClean="0"/>
              <a:t>STEP 2.	Repeat step 1 until all resulting product terms contain all variables in either complemented or </a:t>
            </a:r>
            <a:r>
              <a:rPr lang="en-US" dirty="0" err="1" smtClean="0"/>
              <a:t>uncomplemented</a:t>
            </a:r>
            <a:r>
              <a:rPr lang="en-US" dirty="0" smtClean="0"/>
              <a:t> form.</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7616</TotalTime>
  <Words>2931</Words>
  <Application>Microsoft Office PowerPoint</Application>
  <PresentationFormat>On-screen Show (4:3)</PresentationFormat>
  <Paragraphs>304</Paragraphs>
  <Slides>82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82</vt:i4>
      </vt:variant>
    </vt:vector>
  </HeadingPairs>
  <TitlesOfParts>
    <vt:vector size="85" baseType="lpstr">
      <vt:lpstr>Arial</vt:lpstr>
      <vt:lpstr>Calibri</vt:lpstr>
      <vt:lpstr>Office Theme</vt:lpstr>
      <vt:lpstr>DESIGN OF COMBINATIONAL  LOGIC CIRCUITS</vt:lpstr>
      <vt:lpstr>STANDARD FORMS OF BOOLEAN EXPRESSIONS</vt:lpstr>
      <vt:lpstr>The Sum –of- Products (SOP) form</vt:lpstr>
      <vt:lpstr>Domain of a Boolean expression</vt:lpstr>
      <vt:lpstr>AND /OR Implementation of SOP expression</vt:lpstr>
      <vt:lpstr>Conversion of a general expression to SOP form</vt:lpstr>
      <vt:lpstr>The Standard SOP form</vt:lpstr>
      <vt:lpstr>Converting Product terms to standard SOP </vt:lpstr>
      <vt:lpstr>PowerPoint Presentation</vt:lpstr>
      <vt:lpstr>PowerPoint Presentation</vt:lpstr>
      <vt:lpstr>example</vt:lpstr>
      <vt:lpstr>Binary representation of a  Standard Product Term</vt:lpstr>
      <vt:lpstr>The Product-of-Sums (POS) form</vt:lpstr>
      <vt:lpstr>Implementing of a POS Expression</vt:lpstr>
      <vt:lpstr>The Standard POS form</vt:lpstr>
      <vt:lpstr>Converting a sum term to standard POS</vt:lpstr>
      <vt:lpstr>steps</vt:lpstr>
      <vt:lpstr>example</vt:lpstr>
      <vt:lpstr>Example - convert the expressions to standard POS form</vt:lpstr>
      <vt:lpstr>PowerPoint Presentation</vt:lpstr>
      <vt:lpstr>Converting Standard SOP to standard POS</vt:lpstr>
      <vt:lpstr>PowerPoint Presentation</vt:lpstr>
      <vt:lpstr>example</vt:lpstr>
      <vt:lpstr>Examples:  1. Convert the following SOP expression to an equivalent POS expression </vt:lpstr>
      <vt:lpstr>Converting SOP expression to Truth Table format</vt:lpstr>
      <vt:lpstr>example</vt:lpstr>
      <vt:lpstr>Converting POS expression to Truth Table format</vt:lpstr>
      <vt:lpstr>PowerPoint Presentation</vt:lpstr>
      <vt:lpstr>example</vt:lpstr>
      <vt:lpstr>Determining standard SOP and POS from a Truth Table</vt:lpstr>
      <vt:lpstr>PowerPoint Presentation</vt:lpstr>
      <vt:lpstr>PowerPoint Presentation</vt:lpstr>
      <vt:lpstr>example</vt:lpstr>
      <vt:lpstr>KARNAUGH MAP / METHOD</vt:lpstr>
      <vt:lpstr>The 3-variable Karnaugh Map</vt:lpstr>
      <vt:lpstr>The 3-variable Karnaugh Map</vt:lpstr>
      <vt:lpstr>The 4-variable Karnaugh Map</vt:lpstr>
      <vt:lpstr>PowerPoint Presentation</vt:lpstr>
      <vt:lpstr>Cell adjacency</vt:lpstr>
      <vt:lpstr>Cell adjacency</vt:lpstr>
      <vt:lpstr>Cell adjacency</vt:lpstr>
      <vt:lpstr>KARNAUGH MAP SOP MINIMIZATION</vt:lpstr>
      <vt:lpstr>PowerPoint Presentation</vt:lpstr>
      <vt:lpstr>answers</vt:lpstr>
      <vt:lpstr>Karnaugh Map simplification of SOP expressions</vt:lpstr>
      <vt:lpstr>rules</vt:lpstr>
      <vt:lpstr>Make Karnaugh groups</vt:lpstr>
      <vt:lpstr>PowerPoint Presentation</vt:lpstr>
      <vt:lpstr>Determining the minimum SOP expression from the map</vt:lpstr>
      <vt:lpstr>PowerPoint Presentation</vt:lpstr>
      <vt:lpstr>Example of determining the product term for the Karnaugh map and writing the resulting minimum SOP expression</vt:lpstr>
      <vt:lpstr>Find minimum SOP</vt:lpstr>
      <vt:lpstr>PowerPoint Presentation</vt:lpstr>
      <vt:lpstr>PowerPoint Presentation</vt:lpstr>
      <vt:lpstr>answer</vt:lpstr>
      <vt:lpstr>answer</vt:lpstr>
      <vt:lpstr>KARNAUGH MAP POS MINIMIZATION</vt:lpstr>
      <vt:lpstr>Determine the POS expression from the mapping of the Karnaugh map</vt:lpstr>
      <vt:lpstr>PowerPoint Presentation</vt:lpstr>
      <vt:lpstr>PowerPoint Presentation</vt:lpstr>
      <vt:lpstr>Converting between POS and SOP using Karnaugh map</vt:lpstr>
      <vt:lpstr>POS</vt:lpstr>
      <vt:lpstr>example</vt:lpstr>
      <vt:lpstr>Answer for POS</vt:lpstr>
      <vt:lpstr>PowerPoint Presentation</vt:lpstr>
      <vt:lpstr>POS minimization using karnaugh map</vt:lpstr>
      <vt:lpstr>PowerPoint Presentation</vt:lpstr>
      <vt:lpstr>DECODERS</vt:lpstr>
      <vt:lpstr>The Basic Binary Decoder</vt:lpstr>
      <vt:lpstr>                                    </vt:lpstr>
      <vt:lpstr>ENCODERS</vt:lpstr>
      <vt:lpstr>The Decimal-to-BCD Encoder</vt:lpstr>
      <vt:lpstr>Decimal to BCD code table</vt:lpstr>
      <vt:lpstr>PowerPoint Presentation</vt:lpstr>
      <vt:lpstr>PowerPoint Presentation</vt:lpstr>
      <vt:lpstr>MULTIPLEXER (DATA SELECTOR)</vt:lpstr>
      <vt:lpstr>A logic symbol for 4-input multiplexer (MUX)</vt:lpstr>
      <vt:lpstr>PowerPoint Presentation</vt:lpstr>
      <vt:lpstr>PowerPoint Presentation</vt:lpstr>
      <vt:lpstr>PowerPoint Presentation</vt:lpstr>
      <vt:lpstr>PowerPoint Presentation</vt:lpstr>
      <vt:lpstr>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COMBINATIONAL  LOGIC CIRCUITS</dc:title>
  <dc:creator>COLLETHA</dc:creator>
  <cp:lastModifiedBy>EPHATA BENSON THOMAS MZIRAY</cp:lastModifiedBy>
  <cp:revision>335</cp:revision>
  <dcterms:created xsi:type="dcterms:W3CDTF">2015-04-04T16:35:36Z</dcterms:created>
  <dcterms:modified xsi:type="dcterms:W3CDTF">2018-05-11T10:37:15Z</dcterms:modified>
</cp:coreProperties>
</file>